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720" r:id="rId3"/>
  </p:sldMasterIdLst>
  <p:notesMasterIdLst>
    <p:notesMasterId r:id="rId28"/>
  </p:notesMasterIdLst>
  <p:sldIdLst>
    <p:sldId id="1103" r:id="rId4"/>
    <p:sldId id="1741" r:id="rId5"/>
    <p:sldId id="1791" r:id="rId6"/>
    <p:sldId id="2059" r:id="rId7"/>
    <p:sldId id="2060" r:id="rId8"/>
    <p:sldId id="2061" r:id="rId9"/>
    <p:sldId id="2062" r:id="rId10"/>
    <p:sldId id="2057" r:id="rId11"/>
    <p:sldId id="1764" r:id="rId12"/>
    <p:sldId id="1813" r:id="rId13"/>
    <p:sldId id="1772" r:id="rId14"/>
    <p:sldId id="1814" r:id="rId15"/>
    <p:sldId id="1826" r:id="rId16"/>
    <p:sldId id="1827" r:id="rId17"/>
    <p:sldId id="1832" r:id="rId18"/>
    <p:sldId id="1828" r:id="rId19"/>
    <p:sldId id="1829" r:id="rId20"/>
    <p:sldId id="1830" r:id="rId21"/>
    <p:sldId id="1831" r:id="rId22"/>
    <p:sldId id="1939" r:id="rId23"/>
    <p:sldId id="1943" r:id="rId24"/>
    <p:sldId id="2064" r:id="rId25"/>
    <p:sldId id="2063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432FF"/>
    <a:srgbClr val="DAE0ED"/>
    <a:srgbClr val="FED5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99"/>
    <p:restoredTop sz="94648"/>
  </p:normalViewPr>
  <p:slideViewPr>
    <p:cSldViewPr snapToGrid="0" showGuides="1">
      <p:cViewPr varScale="1">
        <p:scale>
          <a:sx n="108" d="100"/>
          <a:sy n="108" d="100"/>
        </p:scale>
        <p:origin x="232" y="2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media/image1.png>
</file>

<file path=ppt/media/image10.sv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tiff>
</file>

<file path=ppt/media/image24.png>
</file>

<file path=ppt/media/image25.jpeg>
</file>

<file path=ppt/media/image26.jpeg>
</file>

<file path=ppt/media/image27.jpg>
</file>

<file path=ppt/media/image28.jpeg>
</file>

<file path=ppt/media/image29.jpeg>
</file>

<file path=ppt/media/image3.png>
</file>

<file path=ppt/media/image30.png>
</file>

<file path=ppt/media/image31.jp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739C2-3F50-384A-8937-36CB1B32A8CC}" type="datetimeFigureOut">
              <a:rPr lang="en-US" smtClean="0"/>
              <a:t>4/25/24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D2A2A-A1ED-914E-A522-70ED88F3B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442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D71D71-3F60-44CF-93E8-991A36CFC7C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170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Total Damage</a:t>
            </a:r>
          </a:p>
          <a:p>
            <a:pPr marL="628650" lvl="1" indent="-171450">
              <a:buFontTx/>
              <a:buChar char="-"/>
            </a:pPr>
            <a:r>
              <a:rPr lang="en-US" b="1" dirty="0"/>
              <a:t>660,000 tons of debris</a:t>
            </a:r>
            <a:r>
              <a:rPr lang="en-US" dirty="0"/>
              <a:t> on roads and other surfaces</a:t>
            </a:r>
          </a:p>
          <a:p>
            <a:pPr marL="628650" lvl="1" indent="-171450">
              <a:buFontTx/>
              <a:buChar char="-"/>
            </a:pPr>
            <a:r>
              <a:rPr lang="en-US" b="1" dirty="0"/>
              <a:t>10-20 inches of rainfall</a:t>
            </a:r>
            <a:r>
              <a:rPr lang="en-US" dirty="0"/>
              <a:t> created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Imposed curfews limiting peoples ability to get supplies!!!!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82CD14-C774-CC4A-9A22-42A31E35CBB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7994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0" name="Google Shape;910;p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210BD-72C3-7D0C-FD27-6F122FEE3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4C446B-5C35-BD9B-8D7E-82526D0E68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90606-9C26-CA74-92FF-BF763EF5A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4225E1-3606-3AAA-A082-D776216C7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707C2-3A0A-36E1-EEFC-4EBFF089E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337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5610-5613-25F0-20B4-DCB2C43BF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D008FF-8457-4F05-8D65-6CB5A7C8F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4F5F2-BD2A-431B-A14B-FD5CE4642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6CEE4-794B-A1E4-39B7-F160E2795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11283-8EC6-BABB-CB75-705E1A658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0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524D54-2B87-959B-6FEF-17DAF4C11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51232-69AC-96AC-7C50-CE0B4B2C0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6074F-ABD4-0174-3C7F-A8426B9F6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E27E9-D465-60F2-A8E4-B2E8F3BEB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F510B-9064-3CFC-DFD7-C842A06D5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8825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1849E-6B08-4E44-BCE9-F20D55670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DDAE74-A3F7-A841-9ED0-33EE30525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E3314-F3F7-914A-A7CE-9B1FFC5B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97911-A191-7B4F-8D4F-A16218185B62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9C101-8515-7542-BEC3-27CF51615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B14C8-2818-D94E-9009-83968C52A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259E8-C89C-8447-A56A-8846C2A76F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8949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A1C2F-7FE8-1F4C-851E-F687EC623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3205"/>
            <a:ext cx="10515600" cy="610235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A6CC1-0B58-A647-8FE8-231E25E2B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6160"/>
            <a:ext cx="10515600" cy="50796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B7A6B-A359-B047-94E1-474C6FD16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97911-A191-7B4F-8D4F-A16218185B62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4A526-7373-7146-8D8C-77EC700B9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76266-CF01-C446-A925-73D6D519E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259E8-C89C-8447-A56A-8846C2A76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578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57ABB-140D-2F41-A2BE-79D5FD9C8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7A9C5-615A-DD48-ABDE-ECE623823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47497-CD7E-884F-AF7A-769870627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9C997911-A191-7B4F-8D4F-A16218185B62}" type="datetimeFigureOut">
              <a:rPr lang="en-US" smtClean="0"/>
              <a:pPr/>
              <a:t>4/25/24</a:t>
            </a:fld>
            <a:endParaRPr lang="en-US">
              <a:cs typeface="Calibri" panose="020F0502020204030204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FC9A7-89D6-C042-BF6F-BF5AA7196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>
              <a:cs typeface="Calibri" panose="020F050202020403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BC43B-9C2A-D94D-8C1C-77AA79E60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5E259E8-C89C-8447-A56A-8846C2A76F08}" type="slidenum">
              <a:rPr lang="en-US" smtClean="0"/>
              <a:pPr/>
              <a:t>‹#›</a:t>
            </a:fld>
            <a:endParaRPr lang="en-US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4279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55753-CE33-5943-B162-A89A16CF2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C596E-8DDD-304A-8650-0AC788BCB4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60857A-4CB6-2540-8D78-911D713F5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070A62-55D7-F44B-97F1-80F5B3980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9C997911-A191-7B4F-8D4F-A16218185B62}" type="datetimeFigureOut">
              <a:rPr lang="en-US" smtClean="0"/>
              <a:pPr/>
              <a:t>4/25/24</a:t>
            </a:fld>
            <a:endParaRPr lang="en-US">
              <a:cs typeface="Calibri" panose="020F0502020204030204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780A0B-77A9-5946-84D1-84D9ADDD6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>
              <a:cs typeface="Calibri" panose="020F050202020403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E8A763-3F15-AA44-A894-7ABA22600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5E259E8-C89C-8447-A56A-8846C2A76F08}" type="slidenum">
              <a:rPr lang="en-US" smtClean="0"/>
              <a:pPr/>
              <a:t>‹#›</a:t>
            </a:fld>
            <a:endParaRPr lang="en-US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5827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CD273-7041-B54F-93B5-38C39643F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70FC99-4B61-C242-9E2D-F0CB34BD0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8F55AD-9A54-E542-ABF7-9C0B48F63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BA48EF-B112-F942-87FB-162F58519B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BEF868-347B-AD47-A6DA-E43D142F3B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C633D-C1E6-0548-8E0D-CE107DC69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97911-A191-7B4F-8D4F-A16218185B62}" type="datetimeFigureOut">
              <a:rPr lang="en-US" smtClean="0"/>
              <a:t>4/25/24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FA9A7A-72BA-AB46-AD93-18FE4AA8C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81E403-8B8D-B642-9A71-DE251B1BD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259E8-C89C-8447-A56A-8846C2A76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7775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DF668-C5CB-C54C-B2E8-2321D44C5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E12B07-4C68-BC49-B60B-9A17E992E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9C997911-A191-7B4F-8D4F-A16218185B62}" type="datetimeFigureOut">
              <a:rPr lang="en-US" smtClean="0"/>
              <a:pPr/>
              <a:t>4/25/24</a:t>
            </a:fld>
            <a:endParaRPr lang="en-US">
              <a:cs typeface="Calibri" panose="020F050202020403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274B70-F049-B34C-A769-62F2294D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9BF74D-D7BE-9448-AF6B-FF0BB7992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5E259E8-C89C-8447-A56A-8846C2A76F08}" type="slidenum">
              <a:rPr lang="en-US" smtClean="0"/>
              <a:pPr/>
              <a:t>‹#›</a:t>
            </a:fld>
            <a:endParaRPr lang="en-US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8906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779A7F-9066-674C-90E4-315C07EF6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97911-A191-7B4F-8D4F-A16218185B62}" type="datetimeFigureOut">
              <a:rPr lang="en-US" smtClean="0"/>
              <a:t>4/25/24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68CB64-319E-4543-952A-8B4B6B371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629E3F-1D1F-2A44-9C70-8D8578057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259E8-C89C-8447-A56A-8846C2A76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495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982FB-C53C-1646-B396-D57B9F9F1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05981-EC43-D54F-8CF3-ADADF7CF8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2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7909C7-6C37-C845-85CC-6B62A982DE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53086-5B1F-D741-85CB-9617FF1B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9C997911-A191-7B4F-8D4F-A16218185B62}" type="datetimeFigureOut">
              <a:rPr lang="en-US" smtClean="0"/>
              <a:pPr/>
              <a:t>4/25/24</a:t>
            </a:fld>
            <a:endParaRPr lang="en-US">
              <a:cs typeface="Calibri" panose="020F0502020204030204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B4ED75-8F5B-9A46-A9A7-8D4F02F60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>
              <a:cs typeface="Calibri" panose="020F050202020403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9DE1BC-C33B-7248-AAAE-2DCE8C053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5E259E8-C89C-8447-A56A-8846C2A76F08}" type="slidenum">
              <a:rPr lang="en-US" smtClean="0"/>
              <a:pPr/>
              <a:t>‹#›</a:t>
            </a:fld>
            <a:endParaRPr lang="en-US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8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19640-6DC7-71EE-14FF-5D1AEDE9F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93457-975B-4E55-5A44-9873FBD17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58EF7-1FF4-C2B3-6893-8811005BF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8D342-6BA0-D309-EFE7-2BE0F1F99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67CE5-EEAE-5483-7A23-FE263F730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9895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BCA59-28F8-A244-B751-2DD3C038B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A3849E-E9E6-AF41-A45B-0DCBD02E96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CDEB87-7B92-FC46-A15F-9338F7370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9B3747-E939-4E4D-B13A-76E30E8D8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9C997911-A191-7B4F-8D4F-A16218185B62}" type="datetimeFigureOut">
              <a:rPr lang="en-US" smtClean="0"/>
              <a:pPr/>
              <a:t>4/25/24</a:t>
            </a:fld>
            <a:endParaRPr lang="en-US">
              <a:cs typeface="Calibri" panose="020F0502020204030204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B7784E-7DFD-9049-99AD-F2D7E2E66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>
              <a:cs typeface="Calibri" panose="020F050202020403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050FA-C4B3-4E48-96EB-3E8611A23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5E259E8-C89C-8447-A56A-8846C2A76F08}" type="slidenum">
              <a:rPr lang="en-US" smtClean="0"/>
              <a:pPr/>
              <a:t>‹#›</a:t>
            </a:fld>
            <a:endParaRPr lang="en-US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98802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D4C16-7D15-F94F-A2B1-00001FD5F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14E7B7-7B2C-E84A-AF79-83434D25AD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CC66C-9E73-3D4F-9A7D-08B0BA5F3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9C997911-A191-7B4F-8D4F-A16218185B62}" type="datetimeFigureOut">
              <a:rPr lang="en-US" smtClean="0"/>
              <a:pPr/>
              <a:t>4/25/24</a:t>
            </a:fld>
            <a:endParaRPr lang="en-US">
              <a:cs typeface="Calibri" panose="020F0502020204030204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30418-B6D7-6C48-AB48-99DF6F397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>
              <a:cs typeface="Calibri" panose="020F050202020403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9224F-C844-5B4A-AE75-B13A85BAA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5E259E8-C89C-8447-A56A-8846C2A76F08}" type="slidenum">
              <a:rPr lang="en-US" smtClean="0"/>
              <a:pPr/>
              <a:t>‹#›</a:t>
            </a:fld>
            <a:endParaRPr lang="en-US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6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78071D-668A-4B42-881E-D2C622505D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A7A4D-2562-4B44-8754-03D4021AB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B31A2-BFB9-994F-BFA2-A0A8DDEFE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9C997911-A191-7B4F-8D4F-A16218185B62}" type="datetimeFigureOut">
              <a:rPr lang="en-US" smtClean="0"/>
              <a:pPr/>
              <a:t>4/25/24</a:t>
            </a:fld>
            <a:endParaRPr lang="en-US">
              <a:cs typeface="Calibri" panose="020F0502020204030204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E1DD2-4E01-204B-B6AE-E18E46F4D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>
              <a:cs typeface="Calibri" panose="020F050202020403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7090F-EC3C-EE40-B5AD-B05FBD125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5E259E8-C89C-8447-A56A-8846C2A76F08}" type="slidenum">
              <a:rPr lang="en-US" smtClean="0"/>
              <a:pPr/>
              <a:t>‹#›</a:t>
            </a:fld>
            <a:endParaRPr lang="en-US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4481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 1 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rgbClr val="0046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rgbClr val="0046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rgbClr val="0046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rgbClr val="0046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rgbClr val="0046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rgbClr val="0046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rgbClr val="0046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rgbClr val="0046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rgbClr val="0046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234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7780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5359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5321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6530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8812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572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C387-373B-9E67-FE14-17CFCF78B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34C0BE-D1B1-A1E8-2865-782295748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637FA-1BD3-6013-D4E6-0BA92667C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A69E8-FFD9-88F0-DF66-1C01C0739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4E41A-9ACA-57C6-6CB1-8A2BD51D7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02967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5559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8912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9153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430850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787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3779-2CBD-528A-CA66-72DE72DD2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79D5-7171-AE85-2536-E9EAF2154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8BE49-B334-E3C5-09C7-C72574E2A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22CC0-94C7-2272-F0F3-C5BACD987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CB78D-17A7-6F9A-7AE3-BEA63A3B4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0C4729-1434-9570-7A6A-5A32EAADB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90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9274C-31FC-E369-9610-1E17FB0B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AD3409-E823-D98B-8080-9B277FBFD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D2720E-0E54-1BA6-84A2-8B6B78C02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C21B73-BDEE-2963-9EED-A4AE18BF51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961A6A-7973-D382-24D2-1A1620A444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A2C354-47F2-5727-245E-B8A53EBA3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41BAEC-6392-023B-E5DA-3CAB9F69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600FFE-49C5-2D4F-B316-4A6ACAB5D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330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54E6-A955-2DFC-C39F-25E14E326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7094DB-E5AD-F378-A0C8-97315758B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7BB259-833D-D9DF-A964-BD70AC94B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945D1E-5F18-5B8E-6B66-D72E2DF3A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88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A2F1CF-6747-5E46-F7A5-893FE2252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6C7FF8-D10F-55CF-830F-388560C06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4252ED-6778-50D6-5C4B-C07B43A76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05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F7183-9085-0EB6-9968-07C41A399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70739-9948-0CFC-3FC2-6B3EF54AA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A2B0BA-5A1B-5186-0B63-00C7AA231D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ABAFE-4BF1-3AE1-C2E3-9E8481E68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A46143-77BF-F8CA-C7C2-61DD37246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1ED0C-D6C9-306C-D7EC-0FDF28F30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571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7F07-9C0D-6F7F-F4A4-9173E0A37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82ACFA-4185-B8FB-E369-C02DFD2274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C3A91F-A70E-7A1B-98E5-3651ECCE5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74A0C-B40B-7CFD-290E-7B4188FC2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BF8AE3-F164-FFE9-EFBD-6C12A3D00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DAF500-BFDC-30E2-DCDB-95141C796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655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A265E2-D162-4419-5BEB-C9116DB4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51D87-A9CD-06BF-8EE5-E86584D41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0385B-370D-059B-4B93-2EB4DD1BC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67AF65-735C-1A48-864F-2248AAEE43EB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88D2BF-A0A6-3A71-D96A-6F8F4D76AF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DF9F6-6F97-239B-178F-A9DAAE2851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51A95-0EB4-4F4F-B4E0-1A51D1940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99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8D3336-E1DE-2C4F-842E-014772C38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E81D1-270E-C646-91B1-1EA06E2B9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A8733-5935-484A-935C-C24757E15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97911-A191-7B4F-8D4F-A16218185B62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8EABE-012E-8F41-901D-AE972BFA59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E8B63-F9B3-5244-99B7-A91ECAB721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259E8-C89C-8447-A56A-8846C2A76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701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73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914401"/>
            <a:ext cx="10972800" cy="5211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3BB71-7688-4838-91AC-994C84978F8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4/25/24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85125-DD5C-48C8-A993-B2A141AC4D7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376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svg"/><Relationship Id="rId13" Type="http://schemas.openxmlformats.org/officeDocument/2006/relationships/image" Target="../media/image42.png"/><Relationship Id="rId18" Type="http://schemas.openxmlformats.org/officeDocument/2006/relationships/image" Target="../media/image47.sv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12" Type="http://schemas.openxmlformats.org/officeDocument/2006/relationships/image" Target="../media/image41.svg"/><Relationship Id="rId17" Type="http://schemas.openxmlformats.org/officeDocument/2006/relationships/image" Target="../media/image46.png"/><Relationship Id="rId2" Type="http://schemas.openxmlformats.org/officeDocument/2006/relationships/image" Target="../media/image31.jpg"/><Relationship Id="rId16" Type="http://schemas.openxmlformats.org/officeDocument/2006/relationships/image" Target="../media/image45.sv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5.sv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5" Type="http://schemas.openxmlformats.org/officeDocument/2006/relationships/image" Target="../media/image44.png"/><Relationship Id="rId10" Type="http://schemas.openxmlformats.org/officeDocument/2006/relationships/image" Target="../media/image39.svg"/><Relationship Id="rId4" Type="http://schemas.openxmlformats.org/officeDocument/2006/relationships/image" Target="../media/image33.svg"/><Relationship Id="rId9" Type="http://schemas.openxmlformats.org/officeDocument/2006/relationships/image" Target="../media/image38.png"/><Relationship Id="rId14" Type="http://schemas.openxmlformats.org/officeDocument/2006/relationships/image" Target="../media/image43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hyperlink" Target="https://www.nps.edu/cid" TargetMode="External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0.svg"/><Relationship Id="rId12" Type="http://schemas.openxmlformats.org/officeDocument/2006/relationships/image" Target="../media/image1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11" Type="http://schemas.openxmlformats.org/officeDocument/2006/relationships/image" Target="../media/image13.png"/><Relationship Id="rId5" Type="http://schemas.openxmlformats.org/officeDocument/2006/relationships/image" Target="../media/image8.png"/><Relationship Id="rId15" Type="http://schemas.openxmlformats.org/officeDocument/2006/relationships/image" Target="../media/image17.png"/><Relationship Id="rId10" Type="http://schemas.openxmlformats.org/officeDocument/2006/relationships/image" Target="../media/image12.jpg"/><Relationship Id="rId4" Type="http://schemas.openxmlformats.org/officeDocument/2006/relationships/image" Target="../media/image7.jpg"/><Relationship Id="rId9" Type="http://schemas.openxmlformats.org/officeDocument/2006/relationships/image" Target="../media/image1.png"/><Relationship Id="rId1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5.jpeg"/><Relationship Id="rId5" Type="http://schemas.openxmlformats.org/officeDocument/2006/relationships/image" Target="../media/image24.png"/><Relationship Id="rId4" Type="http://schemas.openxmlformats.org/officeDocument/2006/relationships/image" Target="../media/image2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ctrTitle"/>
          </p:nvPr>
        </p:nvSpPr>
        <p:spPr>
          <a:xfrm>
            <a:off x="0" y="2432955"/>
            <a:ext cx="12192000" cy="1165268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Four Notions of Resilience</a:t>
            </a:r>
            <a:br>
              <a:rPr lang="en-US" sz="4000" b="1" dirty="0"/>
            </a:br>
            <a:r>
              <a:rPr lang="en-US" sz="4000" b="1" dirty="0"/>
              <a:t>(And why it matters)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 bwMode="auto">
          <a:xfrm>
            <a:off x="1524000" y="3772298"/>
            <a:ext cx="9144000" cy="3085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lvl="0" algn="ctr">
              <a:spcBef>
                <a:spcPct val="20000"/>
              </a:spcBef>
              <a:defRPr/>
            </a:pPr>
            <a:r>
              <a:rPr lang="en-US" sz="2400" dirty="0">
                <a:solidFill>
                  <a:prstClr val="black">
                    <a:tint val="75000"/>
                  </a:prstClr>
                </a:solidFill>
                <a:ea typeface="ＭＳ Ｐゴシック" pitchFamily="-111" charset="-128"/>
              </a:rPr>
              <a:t>Dr. David L. Alderson</a:t>
            </a:r>
          </a:p>
          <a:p>
            <a:pPr lvl="0" algn="ctr">
              <a:spcBef>
                <a:spcPct val="20000"/>
              </a:spcBef>
              <a:defRPr/>
            </a:pPr>
            <a:r>
              <a:rPr lang="en-US" sz="2400" dirty="0">
                <a:solidFill>
                  <a:prstClr val="black">
                    <a:tint val="75000"/>
                  </a:prstClr>
                </a:solidFill>
                <a:ea typeface="ＭＳ Ｐゴシック" pitchFamily="-111" charset="-128"/>
              </a:rPr>
              <a:t>Dr. Daniel A. Eisenberg</a:t>
            </a:r>
          </a:p>
          <a:p>
            <a:pPr algn="ctr">
              <a:spcBef>
                <a:spcPct val="20000"/>
              </a:spcBef>
              <a:defRPr/>
            </a:pPr>
            <a:r>
              <a:rPr lang="en-US" sz="2400" dirty="0">
                <a:solidFill>
                  <a:prstClr val="black">
                    <a:tint val="75000"/>
                  </a:prstClr>
                </a:solidFill>
                <a:ea typeface="ＭＳ Ｐゴシック" pitchFamily="-111" charset="-128"/>
              </a:rPr>
              <a:t>Operations Research Department</a:t>
            </a:r>
            <a:endParaRPr lang="en-US" sz="2400" dirty="0">
              <a:solidFill>
                <a:prstClr val="black">
                  <a:tint val="75000"/>
                </a:prstClr>
              </a:solidFill>
              <a:latin typeface="Calibri"/>
              <a:ea typeface="ＭＳ Ｐゴシック" pitchFamily="-111" charset="-128"/>
            </a:endParaRPr>
          </a:p>
          <a:p>
            <a:pPr lvl="0" algn="ctr">
              <a:spcBef>
                <a:spcPct val="20000"/>
              </a:spcBef>
              <a:defRPr/>
            </a:pPr>
            <a:r>
              <a:rPr lang="en-US" sz="2400" dirty="0">
                <a:solidFill>
                  <a:prstClr val="black">
                    <a:tint val="75000"/>
                  </a:prstClr>
                </a:solidFill>
                <a:ea typeface="ＭＳ Ｐゴシック" pitchFamily="-111" charset="-128"/>
              </a:rPr>
              <a:t>Center for Infrastructure Defense</a:t>
            </a:r>
          </a:p>
          <a:p>
            <a:pPr algn="ctr">
              <a:spcBef>
                <a:spcPct val="20000"/>
              </a:spcBef>
              <a:defRPr/>
            </a:pPr>
            <a:r>
              <a:rPr lang="en-US" sz="2400" dirty="0">
                <a:solidFill>
                  <a:prstClr val="black">
                    <a:tint val="75000"/>
                  </a:prstClr>
                </a:solidFill>
                <a:latin typeface="Calibri"/>
                <a:ea typeface="ＭＳ Ｐゴシック" pitchFamily="-111" charset="-128"/>
              </a:rPr>
              <a:t>Naval Postgraduate School, Monterey, CA</a:t>
            </a:r>
          </a:p>
          <a:p>
            <a:pPr algn="ctr">
              <a:spcBef>
                <a:spcPct val="20000"/>
              </a:spcBef>
              <a:defRPr/>
            </a:pPr>
            <a:r>
              <a:rPr lang="en-US" sz="2000" dirty="0">
                <a:solidFill>
                  <a:prstClr val="black">
                    <a:tint val="75000"/>
                  </a:prstClr>
                </a:solidFill>
                <a:latin typeface="Calibri"/>
                <a:ea typeface="ＭＳ Ｐゴシック" pitchFamily="-111" charset="-128"/>
              </a:rPr>
              <a:t> </a:t>
            </a:r>
            <a:endParaRPr lang="en-US" sz="2400" dirty="0">
              <a:solidFill>
                <a:prstClr val="black">
                  <a:tint val="75000"/>
                </a:prstClr>
              </a:solidFill>
              <a:ea typeface="ＭＳ Ｐゴシック" pitchFamily="-111" charset="-128"/>
            </a:endParaRPr>
          </a:p>
          <a:p>
            <a:pPr algn="ctr">
              <a:spcBef>
                <a:spcPct val="20000"/>
              </a:spcBef>
              <a:defRPr/>
            </a:pPr>
            <a:r>
              <a:rPr lang="en-US" sz="2400" dirty="0">
                <a:solidFill>
                  <a:prstClr val="black">
                    <a:tint val="75000"/>
                  </a:prstClr>
                </a:solidFill>
                <a:ea typeface="ＭＳ Ｐゴシック" pitchFamily="-111" charset="-128"/>
              </a:rPr>
              <a:t>April 2024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18972" y="195943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prstClr val="black"/>
              </a:solidFill>
              <a:latin typeface="Arial" pitchFamily="-111" charset="0"/>
              <a:ea typeface="ＭＳ Ｐゴシック" pitchFamily="-111" charset="-128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8478BA0-A001-4B7B-953E-59FDDC6C6339}"/>
              </a:ext>
            </a:extLst>
          </p:cNvPr>
          <p:cNvGrpSpPr>
            <a:grpSpLocks noChangeAspect="1"/>
          </p:cNvGrpSpPr>
          <p:nvPr/>
        </p:nvGrpSpPr>
        <p:grpSpPr>
          <a:xfrm>
            <a:off x="3479736" y="109574"/>
            <a:ext cx="4914251" cy="2311379"/>
            <a:chOff x="1123122" y="103976"/>
            <a:chExt cx="6095558" cy="286699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70DE5CC-2FC7-426E-9D83-BB3A02DCB1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12"/>
            <a:stretch/>
          </p:blipFill>
          <p:spPr>
            <a:xfrm>
              <a:off x="1123122" y="103977"/>
              <a:ext cx="3664592" cy="286699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F252264-6000-4E19-8E64-3524275FEA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7862"/>
            <a:stretch/>
          </p:blipFill>
          <p:spPr>
            <a:xfrm>
              <a:off x="4494718" y="103976"/>
              <a:ext cx="2723962" cy="28669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4452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D9F9249-06E7-4DDE-83A4-E25F19DEC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312" y="258551"/>
            <a:ext cx="10463917" cy="69759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3E1998-4AA7-4404-B975-048E22B412E7}"/>
              </a:ext>
            </a:extLst>
          </p:cNvPr>
          <p:cNvSpPr txBox="1"/>
          <p:nvPr/>
        </p:nvSpPr>
        <p:spPr>
          <a:xfrm>
            <a:off x="1810247" y="6291672"/>
            <a:ext cx="4190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https://viconsortium.com/VIC/?p=76179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86A0EF0B-A29B-4984-9081-FC05490A0054}"/>
              </a:ext>
            </a:extLst>
          </p:cNvPr>
          <p:cNvSpPr txBox="1">
            <a:spLocks noChangeArrowheads="1"/>
          </p:cNvSpPr>
          <p:nvPr/>
        </p:nvSpPr>
        <p:spPr>
          <a:xfrm>
            <a:off x="1524000" y="136942"/>
            <a:ext cx="9144000" cy="6858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1. Robustness: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Composite Power Poles</a:t>
            </a:r>
          </a:p>
        </p:txBody>
      </p:sp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057497D5-4C91-1A5F-8048-82DD439801DA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3657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053A3A-A844-4152-B243-18115959C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8DF864A5-DB46-49D9-9424-64B1F8B3D155}"/>
              </a:ext>
            </a:extLst>
          </p:cNvPr>
          <p:cNvSpPr txBox="1">
            <a:spLocks noChangeArrowheads="1"/>
          </p:cNvSpPr>
          <p:nvPr/>
        </p:nvSpPr>
        <p:spPr>
          <a:xfrm>
            <a:off x="1524000" y="136942"/>
            <a:ext cx="9144000" cy="6858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2. Rebound: 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Deployable Line Crews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DD7B1B-59CD-4F03-B311-DCB752A06FAD}"/>
              </a:ext>
            </a:extLst>
          </p:cNvPr>
          <p:cNvSpPr txBox="1"/>
          <p:nvPr/>
        </p:nvSpPr>
        <p:spPr>
          <a:xfrm>
            <a:off x="7075999" y="6413282"/>
            <a:ext cx="33773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https://www.hauglandgroup.us/projects/</a:t>
            </a:r>
          </a:p>
        </p:txBody>
      </p:sp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4A685C57-0760-8774-3158-3BBCAD04386E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0269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id="{839358BE-FD65-4BA8-8840-91ECAA5B55C8}"/>
              </a:ext>
            </a:extLst>
          </p:cNvPr>
          <p:cNvSpPr/>
          <p:nvPr/>
        </p:nvSpPr>
        <p:spPr>
          <a:xfrm>
            <a:off x="1773734" y="2052824"/>
            <a:ext cx="3069771" cy="768403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BC6BBD0-538A-4EF2-AD97-FF5B0A47AAFE}"/>
              </a:ext>
            </a:extLst>
          </p:cNvPr>
          <p:cNvSpPr/>
          <p:nvPr/>
        </p:nvSpPr>
        <p:spPr>
          <a:xfrm>
            <a:off x="7381216" y="2052824"/>
            <a:ext cx="3056262" cy="768403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9ED1A-8C73-4808-AC15-22D5C7D91A56}"/>
              </a:ext>
            </a:extLst>
          </p:cNvPr>
          <p:cNvSpPr txBox="1"/>
          <p:nvPr/>
        </p:nvSpPr>
        <p:spPr>
          <a:xfrm>
            <a:off x="4931806" y="865992"/>
            <a:ext cx="2370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Stressful Event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58E947-9077-4621-AB29-BF154162D8F0}"/>
              </a:ext>
            </a:extLst>
          </p:cNvPr>
          <p:cNvSpPr txBox="1"/>
          <p:nvPr/>
        </p:nvSpPr>
        <p:spPr>
          <a:xfrm>
            <a:off x="2499326" y="865992"/>
            <a:ext cx="1618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Pre-Event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B38F9-BBA9-4293-BE64-68537B8DCA6F}"/>
              </a:ext>
            </a:extLst>
          </p:cNvPr>
          <p:cNvSpPr txBox="1"/>
          <p:nvPr/>
        </p:nvSpPr>
        <p:spPr>
          <a:xfrm>
            <a:off x="8147692" y="865992"/>
            <a:ext cx="1763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Post-Event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A7537E-916F-4F90-B60F-3CD448412EA1}"/>
              </a:ext>
            </a:extLst>
          </p:cNvPr>
          <p:cNvSpPr txBox="1"/>
          <p:nvPr/>
        </p:nvSpPr>
        <p:spPr>
          <a:xfrm>
            <a:off x="1773734" y="2944173"/>
            <a:ext cx="397736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Robustness: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continues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function as intended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Extensibility: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function stretches to support new needs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33C540-BD32-4C10-8FD2-10BFDA6499C5}"/>
              </a:ext>
            </a:extLst>
          </p:cNvPr>
          <p:cNvSpPr txBox="1"/>
          <p:nvPr/>
        </p:nvSpPr>
        <p:spPr>
          <a:xfrm>
            <a:off x="1754525" y="1744953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CE479D-E61F-4900-B0B1-FFD021195414}"/>
              </a:ext>
            </a:extLst>
          </p:cNvPr>
          <p:cNvSpPr txBox="1"/>
          <p:nvPr/>
        </p:nvSpPr>
        <p:spPr>
          <a:xfrm>
            <a:off x="7381219" y="2944173"/>
            <a:ext cx="329644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Rebound: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returns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previous 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4. Adaptability: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changes to function in new ways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27D06B8F-F1D8-4A42-84A0-F998FF2D95EC}"/>
              </a:ext>
            </a:extLst>
          </p:cNvPr>
          <p:cNvSpPr txBox="1">
            <a:spLocks noChangeArrowheads="1"/>
          </p:cNvSpPr>
          <p:nvPr/>
        </p:nvSpPr>
        <p:spPr>
          <a:xfrm>
            <a:off x="1524000" y="136942"/>
            <a:ext cx="9144000" cy="6858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Four key concepts of resilience</a:t>
            </a:r>
            <a:endParaRPr kumimoji="0" lang="en-US" sz="32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675320-8506-485C-9398-5EA6E8DB6A0B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096000" y="1389212"/>
            <a:ext cx="21131" cy="2869967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xplosion: 8 Points 2">
            <a:extLst>
              <a:ext uri="{FF2B5EF4-FFF2-40B4-BE49-F238E27FC236}">
                <a16:creationId xmlns:a16="http://schemas.microsoft.com/office/drawing/2014/main" id="{543854CF-60A3-47E8-BA89-0AE9B5D9E8AA}"/>
              </a:ext>
            </a:extLst>
          </p:cNvPr>
          <p:cNvSpPr/>
          <p:nvPr/>
        </p:nvSpPr>
        <p:spPr>
          <a:xfrm>
            <a:off x="5070181" y="1530310"/>
            <a:ext cx="2093900" cy="1813431"/>
          </a:xfrm>
          <a:prstGeom prst="irregularSeal1">
            <a:avLst/>
          </a:prstGeom>
          <a:solidFill>
            <a:srgbClr val="FFB2B2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ABDF27-7EB5-0B42-975A-955B1FF3F04D}"/>
              </a:ext>
            </a:extLst>
          </p:cNvPr>
          <p:cNvSpPr txBox="1"/>
          <p:nvPr/>
        </p:nvSpPr>
        <p:spPr>
          <a:xfrm>
            <a:off x="1773733" y="6259232"/>
            <a:ext cx="8394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Woods, David D. "Four concepts for resilience and the implications for the future of resilience engineering." Reliability Engineering &amp; System Safety 141 (2015): 5-9.</a:t>
            </a:r>
          </a:p>
        </p:txBody>
      </p:sp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312A059D-CDE1-0FB3-F948-C100154ECF05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003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id="{839358BE-FD65-4BA8-8840-91ECAA5B55C8}"/>
              </a:ext>
            </a:extLst>
          </p:cNvPr>
          <p:cNvSpPr/>
          <p:nvPr/>
        </p:nvSpPr>
        <p:spPr>
          <a:xfrm>
            <a:off x="1773734" y="2052824"/>
            <a:ext cx="3069771" cy="768403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BC6BBD0-538A-4EF2-AD97-FF5B0A47AAFE}"/>
              </a:ext>
            </a:extLst>
          </p:cNvPr>
          <p:cNvSpPr/>
          <p:nvPr/>
        </p:nvSpPr>
        <p:spPr>
          <a:xfrm>
            <a:off x="7381216" y="2052824"/>
            <a:ext cx="3056262" cy="768403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9ED1A-8C73-4808-AC15-22D5C7D91A56}"/>
              </a:ext>
            </a:extLst>
          </p:cNvPr>
          <p:cNvSpPr txBox="1"/>
          <p:nvPr/>
        </p:nvSpPr>
        <p:spPr>
          <a:xfrm>
            <a:off x="4931806" y="865992"/>
            <a:ext cx="2370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Stressful Event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58E947-9077-4621-AB29-BF154162D8F0}"/>
              </a:ext>
            </a:extLst>
          </p:cNvPr>
          <p:cNvSpPr txBox="1"/>
          <p:nvPr/>
        </p:nvSpPr>
        <p:spPr>
          <a:xfrm>
            <a:off x="2499326" y="865992"/>
            <a:ext cx="1618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Pre-Event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B38F9-BBA9-4293-BE64-68537B8DCA6F}"/>
              </a:ext>
            </a:extLst>
          </p:cNvPr>
          <p:cNvSpPr txBox="1"/>
          <p:nvPr/>
        </p:nvSpPr>
        <p:spPr>
          <a:xfrm>
            <a:off x="8147692" y="865992"/>
            <a:ext cx="1763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Post-Event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A7537E-916F-4F90-B60F-3CD448412EA1}"/>
              </a:ext>
            </a:extLst>
          </p:cNvPr>
          <p:cNvSpPr txBox="1"/>
          <p:nvPr/>
        </p:nvSpPr>
        <p:spPr>
          <a:xfrm>
            <a:off x="1773734" y="2944173"/>
            <a:ext cx="397736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Robustness: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continues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function as intended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Extensibility: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function stretches to support new needs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33C540-BD32-4C10-8FD2-10BFDA6499C5}"/>
              </a:ext>
            </a:extLst>
          </p:cNvPr>
          <p:cNvSpPr txBox="1"/>
          <p:nvPr/>
        </p:nvSpPr>
        <p:spPr>
          <a:xfrm>
            <a:off x="1754525" y="1744953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CE479D-E61F-4900-B0B1-FFD021195414}"/>
              </a:ext>
            </a:extLst>
          </p:cNvPr>
          <p:cNvSpPr txBox="1"/>
          <p:nvPr/>
        </p:nvSpPr>
        <p:spPr>
          <a:xfrm>
            <a:off x="7381219" y="2944173"/>
            <a:ext cx="329644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Rebound: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returns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previous 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4. Adaptability: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changes to function in new ways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27D06B8F-F1D8-4A42-84A0-F998FF2D95EC}"/>
              </a:ext>
            </a:extLst>
          </p:cNvPr>
          <p:cNvSpPr txBox="1">
            <a:spLocks noChangeArrowheads="1"/>
          </p:cNvSpPr>
          <p:nvPr/>
        </p:nvSpPr>
        <p:spPr>
          <a:xfrm>
            <a:off x="1524000" y="136942"/>
            <a:ext cx="9144000" cy="6858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Four key concepts of resilience</a:t>
            </a:r>
            <a:endParaRPr kumimoji="0" lang="en-US" sz="32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675320-8506-485C-9398-5EA6E8DB6A0B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096000" y="1389212"/>
            <a:ext cx="21131" cy="2869967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xplosion: 8 Points 2">
            <a:extLst>
              <a:ext uri="{FF2B5EF4-FFF2-40B4-BE49-F238E27FC236}">
                <a16:creationId xmlns:a16="http://schemas.microsoft.com/office/drawing/2014/main" id="{543854CF-60A3-47E8-BA89-0AE9B5D9E8AA}"/>
              </a:ext>
            </a:extLst>
          </p:cNvPr>
          <p:cNvSpPr/>
          <p:nvPr/>
        </p:nvSpPr>
        <p:spPr>
          <a:xfrm>
            <a:off x="5070181" y="1530310"/>
            <a:ext cx="2093900" cy="1813431"/>
          </a:xfrm>
          <a:prstGeom prst="irregularSeal1">
            <a:avLst/>
          </a:prstGeom>
          <a:solidFill>
            <a:srgbClr val="FFB2B2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ABDF27-7EB5-0B42-975A-955B1FF3F04D}"/>
              </a:ext>
            </a:extLst>
          </p:cNvPr>
          <p:cNvSpPr txBox="1"/>
          <p:nvPr/>
        </p:nvSpPr>
        <p:spPr>
          <a:xfrm>
            <a:off x="1773733" y="6259232"/>
            <a:ext cx="8394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Woods, David D. "Four concepts for resilience and the implications for the future of resilience engineering." Reliability Engineering &amp; System Safety 141 (2015): 5-9.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B44399-A721-7647-BED1-CB6B092FC76A}"/>
              </a:ext>
            </a:extLst>
          </p:cNvPr>
          <p:cNvSpPr txBox="1"/>
          <p:nvPr/>
        </p:nvSpPr>
        <p:spPr>
          <a:xfrm>
            <a:off x="1679666" y="5028891"/>
            <a:ext cx="8874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Even if we prepare in this way, we will be surprised…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4C753C46-8873-F193-A2B3-3EF3AC2517E6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3061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064793-B9D9-4B66-9F98-697688DD664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48000" y="0"/>
            <a:ext cx="9144000" cy="68613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A3490C-C0AC-4B00-9E77-4808B3F28FA7}"/>
              </a:ext>
            </a:extLst>
          </p:cNvPr>
          <p:cNvSpPr txBox="1"/>
          <p:nvPr/>
        </p:nvSpPr>
        <p:spPr>
          <a:xfrm>
            <a:off x="6995885" y="6473765"/>
            <a:ext cx="33890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https://viconsortium.com/VIC/?p=77910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BF1486-4453-D544-BFC2-87D8F2760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442" y="2224386"/>
            <a:ext cx="4932947" cy="455715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96D5EE-A583-2042-A55F-F2D59D8A6B28}"/>
              </a:ext>
            </a:extLst>
          </p:cNvPr>
          <p:cNvSpPr txBox="1"/>
          <p:nvPr/>
        </p:nvSpPr>
        <p:spPr>
          <a:xfrm>
            <a:off x="407412" y="252663"/>
            <a:ext cx="24016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Surprise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Happens…</a:t>
            </a:r>
          </a:p>
        </p:txBody>
      </p:sp>
    </p:spTree>
    <p:extLst>
      <p:ext uri="{BB962C8B-B14F-4D97-AF65-F5344CB8AC3E}">
        <p14:creationId xmlns:p14="http://schemas.microsoft.com/office/powerpoint/2010/main" val="3462054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id="{839358BE-FD65-4BA8-8840-91ECAA5B55C8}"/>
              </a:ext>
            </a:extLst>
          </p:cNvPr>
          <p:cNvSpPr/>
          <p:nvPr/>
        </p:nvSpPr>
        <p:spPr>
          <a:xfrm>
            <a:off x="1773734" y="2052824"/>
            <a:ext cx="3069771" cy="768403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BC6BBD0-538A-4EF2-AD97-FF5B0A47AAFE}"/>
              </a:ext>
            </a:extLst>
          </p:cNvPr>
          <p:cNvSpPr/>
          <p:nvPr/>
        </p:nvSpPr>
        <p:spPr>
          <a:xfrm>
            <a:off x="7381216" y="2052824"/>
            <a:ext cx="3056262" cy="768403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9ED1A-8C73-4808-AC15-22D5C7D91A56}"/>
              </a:ext>
            </a:extLst>
          </p:cNvPr>
          <p:cNvSpPr txBox="1"/>
          <p:nvPr/>
        </p:nvSpPr>
        <p:spPr>
          <a:xfrm>
            <a:off x="4931806" y="865992"/>
            <a:ext cx="2370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Stressful Event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58E947-9077-4621-AB29-BF154162D8F0}"/>
              </a:ext>
            </a:extLst>
          </p:cNvPr>
          <p:cNvSpPr txBox="1"/>
          <p:nvPr/>
        </p:nvSpPr>
        <p:spPr>
          <a:xfrm>
            <a:off x="2499326" y="865992"/>
            <a:ext cx="1618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Pre-Event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B38F9-BBA9-4293-BE64-68537B8DCA6F}"/>
              </a:ext>
            </a:extLst>
          </p:cNvPr>
          <p:cNvSpPr txBox="1"/>
          <p:nvPr/>
        </p:nvSpPr>
        <p:spPr>
          <a:xfrm>
            <a:off x="8147692" y="865992"/>
            <a:ext cx="1763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Post-Event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A7537E-916F-4F90-B60F-3CD448412EA1}"/>
              </a:ext>
            </a:extLst>
          </p:cNvPr>
          <p:cNvSpPr txBox="1"/>
          <p:nvPr/>
        </p:nvSpPr>
        <p:spPr>
          <a:xfrm>
            <a:off x="1773734" y="2944173"/>
            <a:ext cx="419392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Robustness: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continues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function as intended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Resilient systems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Extend: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function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stretches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support new needs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33C540-BD32-4C10-8FD2-10BFDA6499C5}"/>
              </a:ext>
            </a:extLst>
          </p:cNvPr>
          <p:cNvSpPr txBox="1"/>
          <p:nvPr/>
        </p:nvSpPr>
        <p:spPr>
          <a:xfrm>
            <a:off x="1754525" y="1744953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CE479D-E61F-4900-B0B1-FFD021195414}"/>
              </a:ext>
            </a:extLst>
          </p:cNvPr>
          <p:cNvSpPr txBox="1"/>
          <p:nvPr/>
        </p:nvSpPr>
        <p:spPr>
          <a:xfrm>
            <a:off x="7381219" y="2944173"/>
            <a:ext cx="41939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Rebound: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returns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previous 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4.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Resilient systems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changes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 in new ways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27D06B8F-F1D8-4A42-84A0-F998FF2D95EC}"/>
              </a:ext>
            </a:extLst>
          </p:cNvPr>
          <p:cNvSpPr txBox="1">
            <a:spLocks noChangeArrowheads="1"/>
          </p:cNvSpPr>
          <p:nvPr/>
        </p:nvSpPr>
        <p:spPr>
          <a:xfrm>
            <a:off x="1524000" y="136942"/>
            <a:ext cx="9144000" cy="6858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Four key concepts of resilience</a:t>
            </a:r>
            <a:endParaRPr kumimoji="0" lang="en-US" sz="32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675320-8506-485C-9398-5EA6E8DB6A0B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096000" y="1389212"/>
            <a:ext cx="21131" cy="2869967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xplosion: 8 Points 2">
            <a:extLst>
              <a:ext uri="{FF2B5EF4-FFF2-40B4-BE49-F238E27FC236}">
                <a16:creationId xmlns:a16="http://schemas.microsoft.com/office/drawing/2014/main" id="{543854CF-60A3-47E8-BA89-0AE9B5D9E8AA}"/>
              </a:ext>
            </a:extLst>
          </p:cNvPr>
          <p:cNvSpPr/>
          <p:nvPr/>
        </p:nvSpPr>
        <p:spPr>
          <a:xfrm>
            <a:off x="5070181" y="1530310"/>
            <a:ext cx="2093900" cy="1813431"/>
          </a:xfrm>
          <a:prstGeom prst="irregularSeal1">
            <a:avLst/>
          </a:prstGeom>
          <a:solidFill>
            <a:srgbClr val="FFB2B2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ABDF27-7EB5-0B42-975A-955B1FF3F04D}"/>
              </a:ext>
            </a:extLst>
          </p:cNvPr>
          <p:cNvSpPr txBox="1"/>
          <p:nvPr/>
        </p:nvSpPr>
        <p:spPr>
          <a:xfrm>
            <a:off x="1773733" y="6259232"/>
            <a:ext cx="8394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Woods, David D. "Four concepts for resilience and the implications for the future of resilience engineering." Reliability Engineering &amp; System Safety 141 (2015): 5-9.</a:t>
            </a:r>
          </a:p>
        </p:txBody>
      </p:sp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A8FBFBFD-5820-7876-1A5B-6BC131A137E6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6CC6FF-EF67-92FF-BC08-4CC011040ABC}"/>
              </a:ext>
            </a:extLst>
          </p:cNvPr>
          <p:cNvSpPr txBox="1"/>
          <p:nvPr/>
        </p:nvSpPr>
        <p:spPr>
          <a:xfrm>
            <a:off x="115156" y="3429000"/>
            <a:ext cx="15603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Comic Sans MS" panose="030F0902030302020204" pitchFamily="66" charset="0"/>
              </a:rPr>
              <a:t>“Keep things the same”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44B540-A0F1-7F49-7A28-5493A5129A65}"/>
              </a:ext>
            </a:extLst>
          </p:cNvPr>
          <p:cNvSpPr txBox="1"/>
          <p:nvPr/>
        </p:nvSpPr>
        <p:spPr>
          <a:xfrm>
            <a:off x="282385" y="4966960"/>
            <a:ext cx="1289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Comic Sans MS" panose="030F0902030302020204" pitchFamily="66" charset="0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“Embrace the new”</a:t>
            </a:r>
          </a:p>
        </p:txBody>
      </p:sp>
    </p:spTree>
    <p:extLst>
      <p:ext uri="{BB962C8B-B14F-4D97-AF65-F5344CB8AC3E}">
        <p14:creationId xmlns:p14="http://schemas.microsoft.com/office/powerpoint/2010/main" val="136301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9B54B1-CEC3-4E4D-805B-C67078C28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724" y="1376439"/>
            <a:ext cx="5451873" cy="45104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3CEF84-A353-4899-93C4-7388F5BD17A6}"/>
              </a:ext>
            </a:extLst>
          </p:cNvPr>
          <p:cNvSpPr txBox="1"/>
          <p:nvPr/>
        </p:nvSpPr>
        <p:spPr>
          <a:xfrm>
            <a:off x="202724" y="5957428"/>
            <a:ext cx="30235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https://www.ecmag.com/section/your-business/backup-generators-anew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29B388-FF67-FD40-98A1-696EE2682492}"/>
              </a:ext>
            </a:extLst>
          </p:cNvPr>
          <p:cNvSpPr txBox="1"/>
          <p:nvPr/>
        </p:nvSpPr>
        <p:spPr>
          <a:xfrm>
            <a:off x="6347563" y="253055"/>
            <a:ext cx="56417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having an emergency generator make you resilient?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7B937F4-9E26-1617-972E-5CBCB8E4395C}"/>
              </a:ext>
            </a:extLst>
          </p:cNvPr>
          <p:cNvSpPr txBox="1">
            <a:spLocks noChangeArrowheads="1"/>
          </p:cNvSpPr>
          <p:nvPr/>
        </p:nvSpPr>
        <p:spPr>
          <a:xfrm>
            <a:off x="104273" y="136941"/>
            <a:ext cx="5451873" cy="123949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3. Extending function: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e.g., Emergency Generators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7D7EA-8502-C148-850D-8EA0C0C29707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4031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9B54B1-CEC3-4E4D-805B-C67078C28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724" y="1376439"/>
            <a:ext cx="5451873" cy="45104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3CEF84-A353-4899-93C4-7388F5BD17A6}"/>
              </a:ext>
            </a:extLst>
          </p:cNvPr>
          <p:cNvSpPr txBox="1"/>
          <p:nvPr/>
        </p:nvSpPr>
        <p:spPr>
          <a:xfrm>
            <a:off x="202724" y="5957428"/>
            <a:ext cx="30235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https://www.ecmag.com/section/your-business/backup-generators-anew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29B388-FF67-FD40-98A1-696EE2682492}"/>
              </a:ext>
            </a:extLst>
          </p:cNvPr>
          <p:cNvSpPr txBox="1"/>
          <p:nvPr/>
        </p:nvSpPr>
        <p:spPr>
          <a:xfrm>
            <a:off x="6347563" y="253055"/>
            <a:ext cx="564171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having an emergency generator make you resilient?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if you don’t have fuel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if you don’t know how to use it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if you have not maintained it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884D697-B1F8-8472-52FC-7F07AB35D3CD}"/>
              </a:ext>
            </a:extLst>
          </p:cNvPr>
          <p:cNvSpPr txBox="1">
            <a:spLocks noChangeArrowheads="1"/>
          </p:cNvSpPr>
          <p:nvPr/>
        </p:nvSpPr>
        <p:spPr>
          <a:xfrm>
            <a:off x="104273" y="136941"/>
            <a:ext cx="5451873" cy="123949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3. Extending function: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e.g., Emergency Generators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14B9C-4517-353C-F3FC-E6D66F860890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6121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9B54B1-CEC3-4E4D-805B-C67078C28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724" y="1376439"/>
            <a:ext cx="5451873" cy="45104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3CEF84-A353-4899-93C4-7388F5BD17A6}"/>
              </a:ext>
            </a:extLst>
          </p:cNvPr>
          <p:cNvSpPr txBox="1"/>
          <p:nvPr/>
        </p:nvSpPr>
        <p:spPr>
          <a:xfrm>
            <a:off x="202724" y="5957428"/>
            <a:ext cx="30235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https://www.ecmag.com/section/your-business/backup-generators-anew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29B388-FF67-FD40-98A1-696EE2682492}"/>
              </a:ext>
            </a:extLst>
          </p:cNvPr>
          <p:cNvSpPr txBox="1"/>
          <p:nvPr/>
        </p:nvSpPr>
        <p:spPr>
          <a:xfrm>
            <a:off x="6347563" y="253055"/>
            <a:ext cx="564171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having an emergency generator make you resilient?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if you don’t have fuel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if you don’t know how to use it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if you have not maintained it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F62B680-59A8-4844-A7A2-9059D3A7A771}"/>
              </a:ext>
            </a:extLst>
          </p:cNvPr>
          <p:cNvSpPr txBox="1">
            <a:spLocks/>
          </p:cNvSpPr>
          <p:nvPr/>
        </p:nvSpPr>
        <p:spPr>
          <a:xfrm>
            <a:off x="5903926" y="2899355"/>
            <a:ext cx="6288074" cy="263517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sng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Key Idea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Resilience is not what you </a:t>
            </a:r>
            <a:r>
              <a:rPr kumimoji="0" lang="en-US" sz="3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have</a:t>
            </a:r>
            <a:endParaRPr kumimoji="0" lang="en-US" sz="36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Resilience is what you </a:t>
            </a:r>
            <a:r>
              <a:rPr kumimoji="0" lang="en-US" sz="3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do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7B449534-9F8A-CA4D-8AD0-20DFDB3F983E}"/>
              </a:ext>
            </a:extLst>
          </p:cNvPr>
          <p:cNvSpPr txBox="1">
            <a:spLocks/>
          </p:cNvSpPr>
          <p:nvPr/>
        </p:nvSpPr>
        <p:spPr bwMode="auto">
          <a:xfrm>
            <a:off x="4081734" y="5308634"/>
            <a:ext cx="8110266" cy="685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+mn-lt"/>
                <a:ea typeface="ＭＳ Ｐゴシック" pitchFamily="-111" charset="-128"/>
                <a:cs typeface="ＭＳ Ｐゴシック" pitchFamily="-111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itchFamily="-111" charset="-128"/>
              </a:rPr>
              <a:t>Think of resilience as a verb, not a noun!</a:t>
            </a:r>
            <a:endParaRPr kumimoji="0" lang="en-US" sz="36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itchFamily="-111" charset="-128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2788BF8-73F6-ED4E-B883-D7CADF4DFECF}"/>
              </a:ext>
            </a:extLst>
          </p:cNvPr>
          <p:cNvSpPr txBox="1">
            <a:spLocks noChangeArrowheads="1"/>
          </p:cNvSpPr>
          <p:nvPr/>
        </p:nvSpPr>
        <p:spPr>
          <a:xfrm>
            <a:off x="104273" y="136941"/>
            <a:ext cx="5451873" cy="123949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3. Extending function: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e.g., Emergency Generators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06C916-D27A-92C9-2C82-FFC668C2D12B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73743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9B54B1-CEC3-4E4D-805B-C67078C28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724" y="1376439"/>
            <a:ext cx="5451873" cy="45104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3CEF84-A353-4899-93C4-7388F5BD17A6}"/>
              </a:ext>
            </a:extLst>
          </p:cNvPr>
          <p:cNvSpPr txBox="1"/>
          <p:nvPr/>
        </p:nvSpPr>
        <p:spPr>
          <a:xfrm>
            <a:off x="202724" y="5957428"/>
            <a:ext cx="30235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https://www.ecmag.com/section/your-business/backup-generators-anew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29B388-FF67-FD40-98A1-696EE2682492}"/>
              </a:ext>
            </a:extLst>
          </p:cNvPr>
          <p:cNvSpPr txBox="1"/>
          <p:nvPr/>
        </p:nvSpPr>
        <p:spPr>
          <a:xfrm>
            <a:off x="6347563" y="253055"/>
            <a:ext cx="564171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having an emergency generator make you resilient?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if you don’t have fuel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if you don’t know how to use it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if you have not maintained it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F62B680-59A8-4844-A7A2-9059D3A7A771}"/>
              </a:ext>
            </a:extLst>
          </p:cNvPr>
          <p:cNvSpPr txBox="1">
            <a:spLocks/>
          </p:cNvSpPr>
          <p:nvPr/>
        </p:nvSpPr>
        <p:spPr>
          <a:xfrm>
            <a:off x="5903926" y="2899355"/>
            <a:ext cx="6288074" cy="263517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sng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Key Idea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Resilience is not what you </a:t>
            </a:r>
            <a:r>
              <a:rPr kumimoji="0" lang="en-US" sz="3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have</a:t>
            </a:r>
            <a:endParaRPr kumimoji="0" lang="en-US" sz="36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Resilience is what you </a:t>
            </a:r>
            <a:r>
              <a:rPr kumimoji="0" lang="en-US" sz="3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do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7B449534-9F8A-CA4D-8AD0-20DFDB3F983E}"/>
              </a:ext>
            </a:extLst>
          </p:cNvPr>
          <p:cNvSpPr txBox="1">
            <a:spLocks/>
          </p:cNvSpPr>
          <p:nvPr/>
        </p:nvSpPr>
        <p:spPr bwMode="auto">
          <a:xfrm>
            <a:off x="4081734" y="5308634"/>
            <a:ext cx="8110266" cy="685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+mn-lt"/>
                <a:ea typeface="ＭＳ Ｐゴシック" pitchFamily="-111" charset="-128"/>
                <a:cs typeface="ＭＳ Ｐゴシック" pitchFamily="-111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itchFamily="-111" charset="-128"/>
              </a:rPr>
              <a:t>Think of resilience as a verb, not a noun!</a:t>
            </a:r>
            <a:endParaRPr kumimoji="0" lang="en-US" sz="36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itchFamily="-111" charset="-12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216B77-C6AD-DE45-B74F-8AC8878665D8}"/>
              </a:ext>
            </a:extLst>
          </p:cNvPr>
          <p:cNvSpPr/>
          <p:nvPr/>
        </p:nvSpPr>
        <p:spPr>
          <a:xfrm>
            <a:off x="5867194" y="5971750"/>
            <a:ext cx="19940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resiliency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A650E9-B51E-1E42-BFC9-0CA1564450CA}"/>
              </a:ext>
            </a:extLst>
          </p:cNvPr>
          <p:cNvCxnSpPr>
            <a:cxnSpLocks/>
          </p:cNvCxnSpPr>
          <p:nvPr/>
        </p:nvCxnSpPr>
        <p:spPr>
          <a:xfrm>
            <a:off x="5867194" y="6331012"/>
            <a:ext cx="199407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2">
            <a:extLst>
              <a:ext uri="{FF2B5EF4-FFF2-40B4-BE49-F238E27FC236}">
                <a16:creationId xmlns:a16="http://schemas.microsoft.com/office/drawing/2014/main" id="{44CAA07B-8647-1182-3740-198B54D644CA}"/>
              </a:ext>
            </a:extLst>
          </p:cNvPr>
          <p:cNvSpPr txBox="1">
            <a:spLocks noChangeArrowheads="1"/>
          </p:cNvSpPr>
          <p:nvPr/>
        </p:nvSpPr>
        <p:spPr>
          <a:xfrm>
            <a:off x="104273" y="136941"/>
            <a:ext cx="5451873" cy="123949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3. Extending function: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e.g., Emergency Generators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E4B45A-F418-70B1-704F-B727ADBDEAAA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987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1">
            <a:extLst>
              <a:ext uri="{FF2B5EF4-FFF2-40B4-BE49-F238E27FC236}">
                <a16:creationId xmlns:a16="http://schemas.microsoft.com/office/drawing/2014/main" id="{80615A54-48FA-984D-B449-73DD2B0D5B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615" y="1478754"/>
            <a:ext cx="5410058" cy="11868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7160" tIns="137160" rIns="137160" bIns="13716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srgbClr val="C0504D"/>
              </a:solidFill>
              <a:effectLst/>
              <a:uLnTx/>
              <a:uFillTx/>
              <a:latin typeface="Times New Roman" pitchFamily="18" charset="0"/>
              <a:ea typeface=""/>
              <a:cs typeface=""/>
            </a:endParaRPr>
          </a:p>
        </p:txBody>
      </p:sp>
      <p:graphicFrame>
        <p:nvGraphicFramePr>
          <p:cNvPr id="27" name="Group 28">
            <a:extLst>
              <a:ext uri="{FF2B5EF4-FFF2-40B4-BE49-F238E27FC236}">
                <a16:creationId xmlns:a16="http://schemas.microsoft.com/office/drawing/2014/main" id="{EB70141B-972F-B248-B099-8B0786198BC4}"/>
              </a:ext>
            </a:extLst>
          </p:cNvPr>
          <p:cNvGraphicFramePr>
            <a:graphicFrameLocks noGrp="1"/>
          </p:cNvGraphicFramePr>
          <p:nvPr/>
        </p:nvGraphicFramePr>
        <p:xfrm>
          <a:off x="60790" y="1524737"/>
          <a:ext cx="5643022" cy="1087681"/>
        </p:xfrm>
        <a:graphic>
          <a:graphicData uri="http://schemas.openxmlformats.org/drawingml/2006/table">
            <a:tbl>
              <a:tblPr/>
              <a:tblGrid>
                <a:gridCol w="940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025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5277">
                <a:tc>
                  <a:txBody>
                    <a:bodyPr/>
                    <a:lstStyle/>
                    <a:p>
                      <a:pPr marL="9525" marR="0" lvl="0" indent="0" algn="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511175" algn="l"/>
                          <a:tab pos="674688" algn="l"/>
                        </a:tabLst>
                      </a:pPr>
                      <a:r>
                        <a:rPr kumimoji="0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28" charset="-128"/>
                        </a:rPr>
                        <a:t>1909 </a:t>
                      </a: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28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28" charset="-128"/>
                        </a:rPr>
                        <a:t>Founded at U.S. Naval Academy </a:t>
                      </a: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28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6168"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28" charset="-128"/>
                        </a:rPr>
                        <a:t>1951 </a:t>
                      </a:r>
                    </a:p>
                    <a:p>
                      <a:pPr marL="0" marR="0" lvl="0" indent="0" algn="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28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28" charset="-128"/>
                        </a:rPr>
                        <a:t>Moved to Monterey, CA </a:t>
                      </a:r>
                      <a:endParaRPr kumimoji="0" lang="en-US" altLang="ja-JP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28" charset="-128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28" charset="-128"/>
                        </a:rPr>
                        <a:t>Operations Research curriculum established</a:t>
                      </a: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28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312A53D-EE2F-BD4B-93FB-C51EC5E496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17"/>
          <a:stretch/>
        </p:blipFill>
        <p:spPr>
          <a:xfrm>
            <a:off x="-17120" y="1"/>
            <a:ext cx="12209119" cy="93494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4FCE064-2017-E149-9B16-7810F03B72E2}"/>
              </a:ext>
            </a:extLst>
          </p:cNvPr>
          <p:cNvSpPr/>
          <p:nvPr/>
        </p:nvSpPr>
        <p:spPr>
          <a:xfrm>
            <a:off x="955497" y="667820"/>
            <a:ext cx="4572000" cy="267128"/>
          </a:xfrm>
          <a:prstGeom prst="rect">
            <a:avLst/>
          </a:prstGeom>
          <a:solidFill>
            <a:srgbClr val="092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6">
            <a:extLst>
              <a:ext uri="{FF2B5EF4-FFF2-40B4-BE49-F238E27FC236}">
                <a16:creationId xmlns:a16="http://schemas.microsoft.com/office/drawing/2014/main" id="{7ECC23D8-EE09-D44F-BE25-2970B36F775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67344" y="1097754"/>
            <a:ext cx="3134939" cy="2528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Line 64">
            <a:extLst>
              <a:ext uri="{FF2B5EF4-FFF2-40B4-BE49-F238E27FC236}">
                <a16:creationId xmlns:a16="http://schemas.microsoft.com/office/drawing/2014/main" id="{EA5F1164-2A4D-E241-8FF3-44A01884BB84}"/>
              </a:ext>
            </a:extLst>
          </p:cNvPr>
          <p:cNvSpPr>
            <a:spLocks noChangeShapeType="1"/>
          </p:cNvSpPr>
          <p:nvPr/>
        </p:nvSpPr>
        <p:spPr bwMode="auto">
          <a:xfrm>
            <a:off x="2553945" y="1397064"/>
            <a:ext cx="3666172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"/>
              <a:cs typeface=""/>
            </a:endParaRPr>
          </a:p>
        </p:txBody>
      </p:sp>
      <p:sp>
        <p:nvSpPr>
          <p:cNvPr id="23" name="Line 65">
            <a:extLst>
              <a:ext uri="{FF2B5EF4-FFF2-40B4-BE49-F238E27FC236}">
                <a16:creationId xmlns:a16="http://schemas.microsoft.com/office/drawing/2014/main" id="{F82D6D14-4444-D145-BB62-24E16F4ACFAD}"/>
              </a:ext>
            </a:extLst>
          </p:cNvPr>
          <p:cNvSpPr>
            <a:spLocks noChangeShapeType="1"/>
          </p:cNvSpPr>
          <p:nvPr/>
        </p:nvSpPr>
        <p:spPr bwMode="auto">
          <a:xfrm>
            <a:off x="7772401" y="5653666"/>
            <a:ext cx="2657475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"/>
              <a:cs typeface=""/>
            </a:endParaRPr>
          </a:p>
        </p:txBody>
      </p:sp>
      <p:sp>
        <p:nvSpPr>
          <p:cNvPr id="24" name="Line 66">
            <a:extLst>
              <a:ext uri="{FF2B5EF4-FFF2-40B4-BE49-F238E27FC236}">
                <a16:creationId xmlns:a16="http://schemas.microsoft.com/office/drawing/2014/main" id="{CC567735-15DB-7D4D-9BCD-F2603BFACCF5}"/>
              </a:ext>
            </a:extLst>
          </p:cNvPr>
          <p:cNvSpPr>
            <a:spLocks noChangeShapeType="1"/>
          </p:cNvSpPr>
          <p:nvPr/>
        </p:nvSpPr>
        <p:spPr bwMode="auto">
          <a:xfrm>
            <a:off x="7772400" y="1924628"/>
            <a:ext cx="0" cy="372903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"/>
              <a:cs typeface=""/>
            </a:endParaRPr>
          </a:p>
        </p:txBody>
      </p:sp>
      <p:sp>
        <p:nvSpPr>
          <p:cNvPr id="25" name="Rectangle 70">
            <a:extLst>
              <a:ext uri="{FF2B5EF4-FFF2-40B4-BE49-F238E27FC236}">
                <a16:creationId xmlns:a16="http://schemas.microsoft.com/office/drawing/2014/main" id="{C96FACC4-F110-2942-BF2B-D5BADB936F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615" y="1097754"/>
            <a:ext cx="5410058" cy="381000"/>
          </a:xfrm>
          <a:prstGeom prst="rect">
            <a:avLst/>
          </a:prstGeom>
          <a:solidFill>
            <a:srgbClr val="092F4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History Highlights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210EBFD-6684-7340-A2DE-D8056B014CF8}"/>
              </a:ext>
            </a:extLst>
          </p:cNvPr>
          <p:cNvSpPr/>
          <p:nvPr/>
        </p:nvSpPr>
        <p:spPr>
          <a:xfrm>
            <a:off x="380907" y="2838164"/>
            <a:ext cx="530492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0188" marR="0" lvl="0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Facilities of a graduate research university</a:t>
            </a:r>
          </a:p>
          <a:p>
            <a:pPr marL="230188" marR="0" lvl="0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Faculty who work for the U.S. Navy, with clearances</a:t>
            </a:r>
          </a:p>
          <a:p>
            <a:pPr marL="230188" marR="0" lvl="0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Students with fresh operational experience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98B2E74-2C5B-9142-B573-78AC507D80AA}"/>
              </a:ext>
            </a:extLst>
          </p:cNvPr>
          <p:cNvSpPr/>
          <p:nvPr/>
        </p:nvSpPr>
        <p:spPr>
          <a:xfrm>
            <a:off x="318499" y="2740092"/>
            <a:ext cx="5404202" cy="1532230"/>
          </a:xfrm>
          <a:prstGeom prst="rect">
            <a:avLst/>
          </a:prstGeom>
          <a:noFill/>
          <a:ln w="25400" cap="flat" cmpd="sng" algn="ctr">
            <a:solidFill>
              <a:srgbClr val="092F4C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D074AB8-640A-5144-9839-E2C1D62A8ACF}"/>
              </a:ext>
            </a:extLst>
          </p:cNvPr>
          <p:cNvSpPr/>
          <p:nvPr/>
        </p:nvSpPr>
        <p:spPr>
          <a:xfrm>
            <a:off x="318499" y="4428163"/>
            <a:ext cx="5404202" cy="2162249"/>
          </a:xfrm>
          <a:prstGeom prst="rect">
            <a:avLst/>
          </a:prstGeom>
          <a:noFill/>
          <a:ln w="25400" cap="flat" cmpd="sng" algn="ctr">
            <a:solidFill>
              <a:srgbClr val="092F4C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5CB57D3-FE3E-1344-9EA7-A58B5DC9F69F}"/>
              </a:ext>
            </a:extLst>
          </p:cNvPr>
          <p:cNvSpPr/>
          <p:nvPr/>
        </p:nvSpPr>
        <p:spPr>
          <a:xfrm>
            <a:off x="327207" y="4476178"/>
            <a:ext cx="5510167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FY2021/22:	</a:t>
            </a:r>
          </a:p>
          <a:p>
            <a:pPr marL="230188" marR="0" lvl="0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500 faculty</a:t>
            </a:r>
          </a:p>
          <a:p>
            <a:pPr marL="230188" marR="0" lvl="0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1400 resident students (incl. 170 international)  </a:t>
            </a:r>
          </a:p>
          <a:p>
            <a:pPr marL="230188" marR="0" lvl="0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2000" dirty="0">
                <a:solidFill>
                  <a:prstClr val="black"/>
                </a:solidFill>
                <a:latin typeface="Calibri"/>
                <a:ea typeface=""/>
                <a:cs typeface=""/>
              </a:rPr>
              <a:t>715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Calibri"/>
                <a:ea typeface=""/>
                <a:cs typeface=""/>
              </a:rPr>
              <a:t>D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istance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Calibri"/>
                <a:ea typeface=""/>
                <a:cs typeface=""/>
              </a:rPr>
              <a:t>L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earning students</a:t>
            </a:r>
          </a:p>
          <a:p>
            <a:pPr marL="230188" marR="0" lvl="0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10,000+ Exec Ed / Professional Dev students</a:t>
            </a:r>
          </a:p>
          <a:p>
            <a:pPr marL="230188" marR="0" lvl="0" indent="-2301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Approx. $100M in sponsored research funding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EBA3467-92D7-0244-828F-7F66FEA1FD9C}"/>
              </a:ext>
            </a:extLst>
          </p:cNvPr>
          <p:cNvGrpSpPr/>
          <p:nvPr/>
        </p:nvGrpSpPr>
        <p:grpSpPr>
          <a:xfrm>
            <a:off x="9101138" y="1473367"/>
            <a:ext cx="2883734" cy="1723223"/>
            <a:chOff x="9101138" y="1473367"/>
            <a:chExt cx="2883734" cy="1723223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F5C6585B-9BF4-B044-BD87-80505E5F5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1660" y="1473367"/>
              <a:ext cx="2783212" cy="1723223"/>
            </a:xfrm>
            <a:prstGeom prst="rect">
              <a:avLst/>
            </a:prstGeom>
          </p:spPr>
        </p:pic>
        <p:sp>
          <p:nvSpPr>
            <p:cNvPr id="38" name="Star: 5 Points 5">
              <a:extLst>
                <a:ext uri="{FF2B5EF4-FFF2-40B4-BE49-F238E27FC236}">
                  <a16:creationId xmlns:a16="http://schemas.microsoft.com/office/drawing/2014/main" id="{463870CB-47A6-454E-A05B-B86A650F3D05}"/>
                </a:ext>
              </a:extLst>
            </p:cNvPr>
            <p:cNvSpPr/>
            <p:nvPr/>
          </p:nvSpPr>
          <p:spPr>
            <a:xfrm>
              <a:off x="9101138" y="2128565"/>
              <a:ext cx="339263" cy="272623"/>
            </a:xfrm>
            <a:prstGeom prst="star5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rgbClr val="2F4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9" name="Picture 38">
            <a:extLst>
              <a:ext uri="{FF2B5EF4-FFF2-40B4-BE49-F238E27FC236}">
                <a16:creationId xmlns:a16="http://schemas.microsoft.com/office/drawing/2014/main" id="{917D160F-7363-CC4D-B80E-AF5CF15F37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3" t="14327" r="-323" b="14486"/>
          <a:stretch/>
        </p:blipFill>
        <p:spPr>
          <a:xfrm>
            <a:off x="5899782" y="3729520"/>
            <a:ext cx="5965009" cy="2841196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54A7610A-A14E-E74C-BF97-5F60E6543E36}"/>
              </a:ext>
            </a:extLst>
          </p:cNvPr>
          <p:cNvSpPr txBox="1"/>
          <p:nvPr/>
        </p:nvSpPr>
        <p:spPr>
          <a:xfrm>
            <a:off x="8095233" y="520995"/>
            <a:ext cx="190039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www.nps.edu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52DD9A7-D1A9-6B42-8AC1-55A89D97ABAA}"/>
              </a:ext>
            </a:extLst>
          </p:cNvPr>
          <p:cNvSpPr txBox="1"/>
          <p:nvPr/>
        </p:nvSpPr>
        <p:spPr>
          <a:xfrm>
            <a:off x="955497" y="511070"/>
            <a:ext cx="510652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Where science meets the art of warfare</a:t>
            </a:r>
          </a:p>
        </p:txBody>
      </p:sp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FA5CFC07-B7BC-DB24-5C89-65E948775505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740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9B54B1-CEC3-4E4D-805B-C67078C28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724" y="1376439"/>
            <a:ext cx="5451873" cy="4510428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03F7A970-22ED-4B4B-A36B-435F011095BF}"/>
              </a:ext>
            </a:extLst>
          </p:cNvPr>
          <p:cNvSpPr txBox="1">
            <a:spLocks noChangeArrowheads="1"/>
          </p:cNvSpPr>
          <p:nvPr/>
        </p:nvSpPr>
        <p:spPr>
          <a:xfrm>
            <a:off x="104273" y="136941"/>
            <a:ext cx="5451873" cy="123949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3. Extending function: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e.g., Emergency Generators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3CEF84-A353-4899-93C4-7388F5BD17A6}"/>
              </a:ext>
            </a:extLst>
          </p:cNvPr>
          <p:cNvSpPr txBox="1"/>
          <p:nvPr/>
        </p:nvSpPr>
        <p:spPr>
          <a:xfrm>
            <a:off x="202724" y="5957428"/>
            <a:ext cx="30235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https://www.ecmag.com/section/your-business/backup-generators-anew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A7A6E40-3EAD-AAB3-7E6B-92228A4BC890}"/>
              </a:ext>
            </a:extLst>
          </p:cNvPr>
          <p:cNvSpPr txBox="1">
            <a:spLocks noChangeArrowheads="1"/>
          </p:cNvSpPr>
          <p:nvPr/>
        </p:nvSpPr>
        <p:spPr>
          <a:xfrm>
            <a:off x="6283401" y="136941"/>
            <a:ext cx="5908599" cy="123949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4. Adapting the system: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Re-configuration of components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6DEB9A-4656-8C70-1531-F342FF0A9B83}"/>
              </a:ext>
            </a:extLst>
          </p:cNvPr>
          <p:cNvSpPr txBox="1"/>
          <p:nvPr/>
        </p:nvSpPr>
        <p:spPr>
          <a:xfrm>
            <a:off x="6514574" y="3259092"/>
            <a:ext cx="1949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Solar panels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F5DEAD-5963-65F6-5193-819B8CE74A5C}"/>
              </a:ext>
            </a:extLst>
          </p:cNvPr>
          <p:cNvSpPr txBox="1"/>
          <p:nvPr/>
        </p:nvSpPr>
        <p:spPr>
          <a:xfrm>
            <a:off x="9190667" y="3563222"/>
            <a:ext cx="22589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Wind turbines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98B557-EB84-020F-0926-5E647AF114A0}"/>
              </a:ext>
            </a:extLst>
          </p:cNvPr>
          <p:cNvSpPr txBox="1"/>
          <p:nvPr/>
        </p:nvSpPr>
        <p:spPr>
          <a:xfrm>
            <a:off x="6611125" y="5784002"/>
            <a:ext cx="14836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Batteries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3BA041-8748-AEB6-3ED2-A9AEFD3AA0C0}"/>
              </a:ext>
            </a:extLst>
          </p:cNvPr>
          <p:cNvSpPr txBox="1"/>
          <p:nvPr/>
        </p:nvSpPr>
        <p:spPr>
          <a:xfrm>
            <a:off x="9400719" y="5695022"/>
            <a:ext cx="17402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Microgrids</a:t>
            </a:r>
          </a:p>
        </p:txBody>
      </p:sp>
      <p:pic>
        <p:nvPicPr>
          <p:cNvPr id="11" name="Graphic 10" descr="Solar Panels with solid fill">
            <a:extLst>
              <a:ext uri="{FF2B5EF4-FFF2-40B4-BE49-F238E27FC236}">
                <a16:creationId xmlns:a16="http://schemas.microsoft.com/office/drawing/2014/main" id="{D2976843-107E-82EA-3FA3-3FD09E1DB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63914" y="1419045"/>
            <a:ext cx="1844976" cy="1844976"/>
          </a:xfrm>
          <a:prstGeom prst="rect">
            <a:avLst/>
          </a:prstGeom>
        </p:spPr>
      </p:pic>
      <p:pic>
        <p:nvPicPr>
          <p:cNvPr id="13" name="Graphic 12" descr="Wind Turbines with solid fill">
            <a:extLst>
              <a:ext uri="{FF2B5EF4-FFF2-40B4-BE49-F238E27FC236}">
                <a16:creationId xmlns:a16="http://schemas.microsoft.com/office/drawing/2014/main" id="{9CF0BAA9-63A7-7FB4-0FBA-12928E5EBD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50989" y="1745771"/>
            <a:ext cx="1738308" cy="1738308"/>
          </a:xfrm>
          <a:prstGeom prst="rect">
            <a:avLst/>
          </a:prstGeom>
        </p:spPr>
      </p:pic>
      <p:pic>
        <p:nvPicPr>
          <p:cNvPr id="17" name="Graphic 16" descr="Full battery with solid fill">
            <a:extLst>
              <a:ext uri="{FF2B5EF4-FFF2-40B4-BE49-F238E27FC236}">
                <a16:creationId xmlns:a16="http://schemas.microsoft.com/office/drawing/2014/main" id="{698BAC98-71A6-EEC6-D514-B1E55E978F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6200000">
            <a:off x="6805117" y="4497126"/>
            <a:ext cx="914400" cy="914400"/>
          </a:xfrm>
          <a:prstGeom prst="rect">
            <a:avLst/>
          </a:prstGeom>
        </p:spPr>
      </p:pic>
      <p:pic>
        <p:nvPicPr>
          <p:cNvPr id="19" name="Graphic 18" descr="Empty battery with solid fill">
            <a:extLst>
              <a:ext uri="{FF2B5EF4-FFF2-40B4-BE49-F238E27FC236}">
                <a16:creationId xmlns:a16="http://schemas.microsoft.com/office/drawing/2014/main" id="{4057E897-6DD3-EF88-230E-3FDB27002B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6200000">
            <a:off x="7361612" y="4869602"/>
            <a:ext cx="914400" cy="914400"/>
          </a:xfrm>
          <a:prstGeom prst="rect">
            <a:avLst/>
          </a:prstGeom>
        </p:spPr>
      </p:pic>
      <p:pic>
        <p:nvPicPr>
          <p:cNvPr id="23" name="Graphic 22" descr="Battery charging with solid fill">
            <a:extLst>
              <a:ext uri="{FF2B5EF4-FFF2-40B4-BE49-F238E27FC236}">
                <a16:creationId xmlns:a16="http://schemas.microsoft.com/office/drawing/2014/main" id="{812EA066-5172-7CC6-6975-478217C8C85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16200000">
            <a:off x="6232775" y="4808511"/>
            <a:ext cx="914400" cy="914400"/>
          </a:xfrm>
          <a:prstGeom prst="rect">
            <a:avLst/>
          </a:prstGeom>
        </p:spPr>
      </p:pic>
      <p:pic>
        <p:nvPicPr>
          <p:cNvPr id="25" name="Graphic 24" descr="Table with solid fill">
            <a:extLst>
              <a:ext uri="{FF2B5EF4-FFF2-40B4-BE49-F238E27FC236}">
                <a16:creationId xmlns:a16="http://schemas.microsoft.com/office/drawing/2014/main" id="{D1333573-6061-754D-D406-0E422E0AF37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870036" y="4363276"/>
            <a:ext cx="1594152" cy="1594152"/>
          </a:xfrm>
          <a:prstGeom prst="rect">
            <a:avLst/>
          </a:prstGeom>
        </p:spPr>
      </p:pic>
      <p:pic>
        <p:nvPicPr>
          <p:cNvPr id="27" name="Graphic 26" descr="Electric Tower with solid fill">
            <a:extLst>
              <a:ext uri="{FF2B5EF4-FFF2-40B4-BE49-F238E27FC236}">
                <a16:creationId xmlns:a16="http://schemas.microsoft.com/office/drawing/2014/main" id="{BF2E0BC6-0A03-34D5-2833-428EE802038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325023" y="4224886"/>
            <a:ext cx="914400" cy="91440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6508E2C-5ED0-7968-7F2F-EDB36E324F8A}"/>
              </a:ext>
            </a:extLst>
          </p:cNvPr>
          <p:cNvCxnSpPr/>
          <p:nvPr/>
        </p:nvCxnSpPr>
        <p:spPr>
          <a:xfrm>
            <a:off x="8052044" y="5326801"/>
            <a:ext cx="98736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6C5C0D7-8BF0-F373-450C-FB3976429E55}"/>
              </a:ext>
            </a:extLst>
          </p:cNvPr>
          <p:cNvCxnSpPr>
            <a:cxnSpLocks/>
          </p:cNvCxnSpPr>
          <p:nvPr/>
        </p:nvCxnSpPr>
        <p:spPr>
          <a:xfrm>
            <a:off x="8853247" y="3086100"/>
            <a:ext cx="0" cy="224070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AC506E-22E3-7485-C273-C225A70E53E1}"/>
              </a:ext>
            </a:extLst>
          </p:cNvPr>
          <p:cNvCxnSpPr>
            <a:cxnSpLocks/>
          </p:cNvCxnSpPr>
          <p:nvPr/>
        </p:nvCxnSpPr>
        <p:spPr>
          <a:xfrm>
            <a:off x="8052044" y="3086100"/>
            <a:ext cx="194920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Graphic 41" descr="Power Plant with solid fill">
            <a:extLst>
              <a:ext uri="{FF2B5EF4-FFF2-40B4-BE49-F238E27FC236}">
                <a16:creationId xmlns:a16="http://schemas.microsoft.com/office/drawing/2014/main" id="{BB58AC54-7505-6B26-360E-9108D862F05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0992419" y="4717223"/>
            <a:ext cx="914400" cy="914400"/>
          </a:xfrm>
          <a:prstGeom prst="rect">
            <a:avLst/>
          </a:prstGeom>
        </p:spPr>
      </p:pic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7F30925F-6B78-7C2F-6ED1-D552ABD6AF8F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5905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  <p:bldP spid="8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id="{839358BE-FD65-4BA8-8840-91ECAA5B55C8}"/>
              </a:ext>
            </a:extLst>
          </p:cNvPr>
          <p:cNvSpPr/>
          <p:nvPr/>
        </p:nvSpPr>
        <p:spPr>
          <a:xfrm>
            <a:off x="1773734" y="2052824"/>
            <a:ext cx="3069771" cy="768403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BC6BBD0-538A-4EF2-AD97-FF5B0A47AAFE}"/>
              </a:ext>
            </a:extLst>
          </p:cNvPr>
          <p:cNvSpPr/>
          <p:nvPr/>
        </p:nvSpPr>
        <p:spPr>
          <a:xfrm>
            <a:off x="7381216" y="2052824"/>
            <a:ext cx="3056262" cy="768403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9ED1A-8C73-4808-AC15-22D5C7D91A56}"/>
              </a:ext>
            </a:extLst>
          </p:cNvPr>
          <p:cNvSpPr txBox="1"/>
          <p:nvPr/>
        </p:nvSpPr>
        <p:spPr>
          <a:xfrm>
            <a:off x="4931806" y="865992"/>
            <a:ext cx="2370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Stressful Event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58E947-9077-4621-AB29-BF154162D8F0}"/>
              </a:ext>
            </a:extLst>
          </p:cNvPr>
          <p:cNvSpPr txBox="1"/>
          <p:nvPr/>
        </p:nvSpPr>
        <p:spPr>
          <a:xfrm>
            <a:off x="2499326" y="865992"/>
            <a:ext cx="1618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Pre-Event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B38F9-BBA9-4293-BE64-68537B8DCA6F}"/>
              </a:ext>
            </a:extLst>
          </p:cNvPr>
          <p:cNvSpPr txBox="1"/>
          <p:nvPr/>
        </p:nvSpPr>
        <p:spPr>
          <a:xfrm>
            <a:off x="8147692" y="865992"/>
            <a:ext cx="1763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Post-Event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A7537E-916F-4F90-B60F-3CD448412EA1}"/>
              </a:ext>
            </a:extLst>
          </p:cNvPr>
          <p:cNvSpPr txBox="1"/>
          <p:nvPr/>
        </p:nvSpPr>
        <p:spPr>
          <a:xfrm>
            <a:off x="1773734" y="2944173"/>
            <a:ext cx="419392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Robustness: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continues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function as intended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Resilient systems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Extend: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function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stretches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support new needs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33C540-BD32-4C10-8FD2-10BFDA6499C5}"/>
              </a:ext>
            </a:extLst>
          </p:cNvPr>
          <p:cNvSpPr txBox="1"/>
          <p:nvPr/>
        </p:nvSpPr>
        <p:spPr>
          <a:xfrm>
            <a:off x="1754525" y="1744953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CE479D-E61F-4900-B0B1-FFD021195414}"/>
              </a:ext>
            </a:extLst>
          </p:cNvPr>
          <p:cNvSpPr txBox="1"/>
          <p:nvPr/>
        </p:nvSpPr>
        <p:spPr>
          <a:xfrm>
            <a:off x="7381219" y="2944173"/>
            <a:ext cx="41939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Rebound: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returns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previous 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4.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Resilient systems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changes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 in new ways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27D06B8F-F1D8-4A42-84A0-F998FF2D95EC}"/>
              </a:ext>
            </a:extLst>
          </p:cNvPr>
          <p:cNvSpPr txBox="1">
            <a:spLocks noChangeArrowheads="1"/>
          </p:cNvSpPr>
          <p:nvPr/>
        </p:nvSpPr>
        <p:spPr>
          <a:xfrm>
            <a:off x="1524000" y="136942"/>
            <a:ext cx="9144000" cy="6858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Four key concepts of resilience</a:t>
            </a:r>
            <a:endParaRPr kumimoji="0" lang="en-US" sz="32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675320-8506-485C-9398-5EA6E8DB6A0B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096000" y="1389212"/>
            <a:ext cx="21131" cy="2869967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xplosion: 8 Points 2">
            <a:extLst>
              <a:ext uri="{FF2B5EF4-FFF2-40B4-BE49-F238E27FC236}">
                <a16:creationId xmlns:a16="http://schemas.microsoft.com/office/drawing/2014/main" id="{543854CF-60A3-47E8-BA89-0AE9B5D9E8AA}"/>
              </a:ext>
            </a:extLst>
          </p:cNvPr>
          <p:cNvSpPr/>
          <p:nvPr/>
        </p:nvSpPr>
        <p:spPr>
          <a:xfrm>
            <a:off x="5070181" y="1530310"/>
            <a:ext cx="2093900" cy="1813431"/>
          </a:xfrm>
          <a:prstGeom prst="irregularSeal1">
            <a:avLst/>
          </a:prstGeom>
          <a:solidFill>
            <a:srgbClr val="FFB2B2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544AC838-90D2-5D5C-CA9F-7FEBE2352C36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EF1DFF-38A6-6527-441D-B421BB44CA5F}"/>
              </a:ext>
            </a:extLst>
          </p:cNvPr>
          <p:cNvSpPr txBox="1"/>
          <p:nvPr/>
        </p:nvSpPr>
        <p:spPr>
          <a:xfrm>
            <a:off x="115156" y="3429000"/>
            <a:ext cx="15603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Comic Sans MS" panose="030F0902030302020204" pitchFamily="66" charset="0"/>
              </a:rPr>
              <a:t>“Keep things the same”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FB01F8-854D-872F-EF06-BBBB3C3D66DA}"/>
              </a:ext>
            </a:extLst>
          </p:cNvPr>
          <p:cNvSpPr txBox="1"/>
          <p:nvPr/>
        </p:nvSpPr>
        <p:spPr>
          <a:xfrm>
            <a:off x="282385" y="4966960"/>
            <a:ext cx="1289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Comic Sans MS" panose="030F0902030302020204" pitchFamily="66" charset="0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“Embrace the new”</a:t>
            </a:r>
          </a:p>
        </p:txBody>
      </p:sp>
    </p:spTree>
    <p:extLst>
      <p:ext uri="{BB962C8B-B14F-4D97-AF65-F5344CB8AC3E}">
        <p14:creationId xmlns:p14="http://schemas.microsoft.com/office/powerpoint/2010/main" val="12077862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62D0A-DB90-E3A5-1E1C-0380BE9F9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Key Messages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3F95-25A7-3620-F3DE-0C3EAD338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624" y="1038035"/>
            <a:ext cx="11072751" cy="5079683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3600" dirty="0"/>
              <a:t>These four notions of resilience are distinct</a:t>
            </a:r>
          </a:p>
          <a:p>
            <a:pPr>
              <a:spcAft>
                <a:spcPts val="1200"/>
              </a:spcAft>
            </a:pPr>
            <a:r>
              <a:rPr lang="en-US" sz="3600" dirty="0"/>
              <a:t>They are not merely additive</a:t>
            </a:r>
          </a:p>
          <a:p>
            <a:pPr>
              <a:spcAft>
                <a:spcPts val="1200"/>
              </a:spcAft>
            </a:pPr>
            <a:r>
              <a:rPr lang="en-US" sz="3600" dirty="0"/>
              <a:t>There are tradeoffs between them</a:t>
            </a:r>
          </a:p>
          <a:p>
            <a:pPr lvl="1">
              <a:spcAft>
                <a:spcPts val="1200"/>
              </a:spcAft>
            </a:pPr>
            <a:r>
              <a:rPr lang="en-US" sz="3200" dirty="0"/>
              <a:t>Focusing on one can leave to us blind to the others</a:t>
            </a:r>
          </a:p>
          <a:p>
            <a:pPr lvl="1">
              <a:spcAft>
                <a:spcPts val="1200"/>
              </a:spcAft>
            </a:pPr>
            <a:r>
              <a:rPr lang="en-US" sz="3200" dirty="0"/>
              <a:t>Investing in one might come at the expense of another</a:t>
            </a:r>
          </a:p>
          <a:p>
            <a:pPr>
              <a:spcAft>
                <a:spcPts val="1200"/>
              </a:spcAft>
            </a:pPr>
            <a:r>
              <a:rPr lang="en-US" sz="3600" dirty="0"/>
              <a:t>We should be aware of these tradeoffs</a:t>
            </a:r>
          </a:p>
          <a:p>
            <a:pPr>
              <a:spcAft>
                <a:spcPts val="1200"/>
              </a:spcAft>
            </a:pPr>
            <a:r>
              <a:rPr lang="en-US" sz="3600" dirty="0"/>
              <a:t>Beware of simple scoring mechanisms</a:t>
            </a:r>
          </a:p>
        </p:txBody>
      </p:sp>
    </p:spTree>
    <p:extLst>
      <p:ext uri="{BB962C8B-B14F-4D97-AF65-F5344CB8AC3E}">
        <p14:creationId xmlns:p14="http://schemas.microsoft.com/office/powerpoint/2010/main" val="17186912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F9F35F-2FAA-CA40-F93B-5F613BAE5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852" y="1181674"/>
            <a:ext cx="6228106" cy="52666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91E916-787E-8BCB-5BFC-633A023F5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1674"/>
            <a:ext cx="5939914" cy="52666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DCEAFAA-0E19-8B6E-209D-FB03C12FF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8251"/>
            <a:ext cx="10515600" cy="649028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For more information</a:t>
            </a:r>
          </a:p>
        </p:txBody>
      </p:sp>
    </p:spTree>
    <p:extLst>
      <p:ext uri="{BB962C8B-B14F-4D97-AF65-F5344CB8AC3E}">
        <p14:creationId xmlns:p14="http://schemas.microsoft.com/office/powerpoint/2010/main" val="1591418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50"/>
          <p:cNvSpPr txBox="1"/>
          <p:nvPr/>
        </p:nvSpPr>
        <p:spPr>
          <a:xfrm>
            <a:off x="342633" y="1045216"/>
            <a:ext cx="11709200" cy="2954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67" tIns="60967" rIns="60967" bIns="60967" anchor="t" anchorCtr="0">
            <a:spAutoFit/>
          </a:bodyPr>
          <a:lstStyle/>
          <a:p>
            <a:pPr>
              <a:spcBef>
                <a:spcPts val="800"/>
              </a:spcBef>
              <a:buClr>
                <a:srgbClr val="000000"/>
              </a:buClr>
              <a:buSzPts val="1200"/>
            </a:pPr>
            <a:r>
              <a:rPr lang="en-US" sz="2133" b="1" dirty="0">
                <a:solidFill>
                  <a:srgbClr val="00467A"/>
                </a:solidFill>
                <a:latin typeface="Poppins"/>
                <a:ea typeface="Poppins"/>
                <a:cs typeface="Poppins"/>
                <a:sym typeface="Poppins"/>
              </a:rPr>
              <a:t>Daniel Eisenberg (daniel.eisenberg@nps.edu)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200"/>
            </a:pPr>
            <a:r>
              <a:rPr lang="en-US" sz="2133" dirty="0">
                <a:solidFill>
                  <a:srgbClr val="00467A"/>
                </a:solidFill>
                <a:latin typeface="Poppins"/>
                <a:ea typeface="Poppins"/>
                <a:cs typeface="Poppins"/>
                <a:sym typeface="Poppins"/>
              </a:rPr>
              <a:t>Director | Center for Infrastructure Defense (</a:t>
            </a:r>
            <a:r>
              <a:rPr lang="en-US" sz="2133" u="sng" dirty="0">
                <a:solidFill>
                  <a:srgbClr val="00467A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https://www.nps.edu/cid</a:t>
            </a:r>
            <a:r>
              <a:rPr lang="en-US" sz="2133" dirty="0">
                <a:solidFill>
                  <a:srgbClr val="00467A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200"/>
            </a:pPr>
            <a:r>
              <a:rPr lang="en-US" sz="2133" dirty="0">
                <a:solidFill>
                  <a:srgbClr val="00467A"/>
                </a:solidFill>
                <a:latin typeface="Poppins"/>
                <a:ea typeface="Poppins"/>
                <a:cs typeface="Poppins"/>
                <a:sym typeface="Poppins"/>
              </a:rPr>
              <a:t>Assistant Professor | Operations Research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200"/>
            </a:pPr>
            <a:endParaRPr lang="en-US" sz="2133" b="1" dirty="0">
              <a:solidFill>
                <a:srgbClr val="00467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spcBef>
                <a:spcPts val="800"/>
              </a:spcBef>
              <a:buClr>
                <a:srgbClr val="000000"/>
              </a:buClr>
              <a:buSzPts val="1200"/>
            </a:pPr>
            <a:r>
              <a:rPr lang="en-US" sz="2133" b="1" dirty="0">
                <a:solidFill>
                  <a:srgbClr val="00467A"/>
                </a:solidFill>
                <a:latin typeface="Poppins"/>
                <a:ea typeface="Poppins"/>
                <a:cs typeface="Poppins"/>
                <a:sym typeface="Poppins"/>
              </a:rPr>
              <a:t>David Alderson (dlalders@nps.edu)</a:t>
            </a:r>
            <a:endParaRPr lang="en-US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200"/>
            </a:pPr>
            <a:r>
              <a:rPr lang="en-US" sz="2133" dirty="0">
                <a:solidFill>
                  <a:srgbClr val="00467A"/>
                </a:solidFill>
                <a:latin typeface="Poppins"/>
                <a:ea typeface="Poppins"/>
                <a:cs typeface="Poppins"/>
                <a:sym typeface="Poppins"/>
              </a:rPr>
              <a:t>Executive Director | Center for Infrastructure Defense</a:t>
            </a:r>
            <a:endParaRPr lang="en-US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200"/>
            </a:pPr>
            <a:r>
              <a:rPr lang="en-US" sz="2133" dirty="0">
                <a:solidFill>
                  <a:srgbClr val="00467A"/>
                </a:solidFill>
                <a:latin typeface="Poppins"/>
                <a:ea typeface="Poppins"/>
                <a:cs typeface="Poppins"/>
                <a:sym typeface="Poppins"/>
              </a:rPr>
              <a:t>Professor | Operations Research</a:t>
            </a:r>
            <a:endParaRPr lang="en-US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200"/>
            </a:pPr>
            <a:endParaRPr sz="2133" b="1" dirty="0">
              <a:solidFill>
                <a:srgbClr val="00467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13" name="Google Shape;913;p50"/>
          <p:cNvSpPr txBox="1">
            <a:spLocks noGrp="1"/>
          </p:cNvSpPr>
          <p:nvPr>
            <p:ph type="title" idx="4294967295"/>
          </p:nvPr>
        </p:nvSpPr>
        <p:spPr>
          <a:xfrm>
            <a:off x="391384" y="202867"/>
            <a:ext cx="8609600" cy="781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SzPts val="2000"/>
            </a:pPr>
            <a:r>
              <a:rPr lang="en-US" sz="2400">
                <a:solidFill>
                  <a:srgbClr val="00467A"/>
                </a:solidFill>
              </a:rPr>
              <a:t>Contact Information</a:t>
            </a:r>
            <a:endParaRPr sz="2400">
              <a:solidFill>
                <a:srgbClr val="00467A"/>
              </a:solidFill>
            </a:endParaRPr>
          </a:p>
        </p:txBody>
      </p:sp>
      <p:sp>
        <p:nvSpPr>
          <p:cNvPr id="914" name="Google Shape;914;p50"/>
          <p:cNvSpPr/>
          <p:nvPr/>
        </p:nvSpPr>
        <p:spPr>
          <a:xfrm>
            <a:off x="213833" y="321984"/>
            <a:ext cx="128800" cy="455200"/>
          </a:xfrm>
          <a:prstGeom prst="rect">
            <a:avLst/>
          </a:prstGeom>
          <a:solidFill>
            <a:srgbClr val="FED402"/>
          </a:solidFill>
          <a:ln>
            <a:noFill/>
          </a:ln>
        </p:spPr>
        <p:txBody>
          <a:bodyPr spcFirstLastPara="1" wrap="square" lIns="60967" tIns="60967" rIns="60967" bIns="60967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5" name="Google Shape;915;p50"/>
          <p:cNvGrpSpPr/>
          <p:nvPr/>
        </p:nvGrpSpPr>
        <p:grpSpPr>
          <a:xfrm>
            <a:off x="9247417" y="331167"/>
            <a:ext cx="2780800" cy="524800"/>
            <a:chOff x="6935563" y="248375"/>
            <a:chExt cx="2085600" cy="393600"/>
          </a:xfrm>
        </p:grpSpPr>
        <p:pic>
          <p:nvPicPr>
            <p:cNvPr id="916" name="Google Shape;916;p5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407462" y="284319"/>
              <a:ext cx="1031339" cy="310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7" name="Google Shape;917;p5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935563" y="248375"/>
              <a:ext cx="393600" cy="393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8" name="Google Shape;918;p50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8472463" y="248375"/>
              <a:ext cx="548700" cy="3827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19" name="Google Shape;919;p5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24</a:t>
            </a:fld>
            <a:endParaRPr/>
          </a:p>
        </p:txBody>
      </p:sp>
      <p:pic>
        <p:nvPicPr>
          <p:cNvPr id="10" name="Google Shape;102;p1">
            <a:extLst>
              <a:ext uri="{FF2B5EF4-FFF2-40B4-BE49-F238E27FC236}">
                <a16:creationId xmlns:a16="http://schemas.microsoft.com/office/drawing/2014/main" id="{A06EE465-D788-4848-8A4D-22A4F8DA5254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84792" y="4791797"/>
            <a:ext cx="4277619" cy="132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04;p1">
            <a:extLst>
              <a:ext uri="{FF2B5EF4-FFF2-40B4-BE49-F238E27FC236}">
                <a16:creationId xmlns:a16="http://schemas.microsoft.com/office/drawing/2014/main" id="{472F44E3-CD44-40B8-8132-986DCC0B173D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41714" y="4634598"/>
            <a:ext cx="2458189" cy="16920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05;p1">
            <a:extLst>
              <a:ext uri="{FF2B5EF4-FFF2-40B4-BE49-F238E27FC236}">
                <a16:creationId xmlns:a16="http://schemas.microsoft.com/office/drawing/2014/main" id="{6863F8FC-9F7D-439B-B7DB-1A628CCE307E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444987" y="4631765"/>
            <a:ext cx="1694723" cy="16948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6AFBE0C-109E-E249-84D7-75469D2A24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17" y="3549544"/>
            <a:ext cx="993568" cy="14015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F361CA79-A51A-7248-A84E-03C600248A9E}"/>
              </a:ext>
            </a:extLst>
          </p:cNvPr>
          <p:cNvSpPr txBox="1"/>
          <p:nvPr/>
        </p:nvSpPr>
        <p:spPr>
          <a:xfrm>
            <a:off x="1243223" y="3552094"/>
            <a:ext cx="184344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9713" marR="0" lvl="0" indent="-239713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Executive Director</a:t>
            </a:r>
          </a:p>
          <a:p>
            <a:pPr marL="239713" marR="0" lvl="0" indent="-239713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Dr. David Alderson</a:t>
            </a:r>
          </a:p>
          <a:p>
            <a:pPr marL="239713" marR="0" lvl="0" indent="-239713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Professor, Operations Research</a:t>
            </a:r>
          </a:p>
          <a:p>
            <a:pPr marL="239713" marR="0" lvl="0" indent="-239713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"/>
              <a:cs typeface=""/>
            </a:endParaRPr>
          </a:p>
          <a:p>
            <a:pPr marL="239713" marR="0" lvl="0" indent="-239713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Ph.D., Stanford University, 2003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B4CD01E-57B6-EF4C-B74A-0FC73A7F0049}"/>
              </a:ext>
            </a:extLst>
          </p:cNvPr>
          <p:cNvSpPr txBox="1"/>
          <p:nvPr/>
        </p:nvSpPr>
        <p:spPr>
          <a:xfrm>
            <a:off x="1142018" y="1878212"/>
            <a:ext cx="199080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038" marR="0" lvl="0" indent="-17303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Director</a:t>
            </a:r>
          </a:p>
          <a:p>
            <a:pPr marL="173038" marR="0" lvl="0" indent="-17303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Dr. Daniel Eisenberg</a:t>
            </a:r>
          </a:p>
          <a:p>
            <a:pPr marL="173038" marR="0" lvl="0" indent="-17303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Assistant Professor, Operations Research</a:t>
            </a:r>
          </a:p>
          <a:p>
            <a:pPr marL="173038" marR="0" lvl="0" indent="-17303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"/>
              <a:cs typeface=""/>
            </a:endParaRPr>
          </a:p>
          <a:p>
            <a:pPr marL="173038" marR="0" lvl="0" indent="-17303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Ph.D., Arizona State University, 2018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449DE9-21F8-8A44-84E7-843C5D2FAA4C}"/>
              </a:ext>
            </a:extLst>
          </p:cNvPr>
          <p:cNvSpPr txBox="1"/>
          <p:nvPr/>
        </p:nvSpPr>
        <p:spPr>
          <a:xfrm>
            <a:off x="212784" y="5494993"/>
            <a:ext cx="8578632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Center for Infrastructure Defense (CID) focuses on the continued operation of critical military and civilian infrastructure in the presence of failure, natural disaster, attack, and surprise.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12A53D-EE2F-BD4B-93FB-C51EC5E496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20" y="1"/>
            <a:ext cx="12209119" cy="157710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E7324C6-A4B3-CA4C-9403-707F19F6A9F3}"/>
              </a:ext>
            </a:extLst>
          </p:cNvPr>
          <p:cNvSpPr txBox="1"/>
          <p:nvPr/>
        </p:nvSpPr>
        <p:spPr>
          <a:xfrm>
            <a:off x="7748122" y="750960"/>
            <a:ext cx="32606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-111" charset="0"/>
                <a:ea typeface="ＭＳ Ｐゴシック" pitchFamily="-111" charset="-128"/>
                <a:cs typeface="+mn-cs"/>
              </a:rPr>
              <a:t>www.nps.edu/cid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F9297D-625D-824A-A366-0EB890D09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1716" y="5554218"/>
            <a:ext cx="2857500" cy="850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3BEB46-8B4D-D74E-BB24-DDD14AB73BC8}"/>
              </a:ext>
            </a:extLst>
          </p:cNvPr>
          <p:cNvSpPr txBox="1"/>
          <p:nvPr/>
        </p:nvSpPr>
        <p:spPr>
          <a:xfrm>
            <a:off x="9249987" y="1745682"/>
            <a:ext cx="2516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Research Sponsors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E450C3-C14A-E446-BAE7-03034DC7A5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9813" y="2295206"/>
            <a:ext cx="2341307" cy="106875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C0FC297D-8081-1744-927A-7399FB8E73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07774" y="4644093"/>
            <a:ext cx="2400755" cy="8509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C0823C2-8DFF-F54D-AFFF-85E019A025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60048" y="3378747"/>
            <a:ext cx="2192578" cy="112781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B63FF80-DE87-9F46-B2D0-C744DEE5D6EE}"/>
              </a:ext>
            </a:extLst>
          </p:cNvPr>
          <p:cNvSpPr/>
          <p:nvPr/>
        </p:nvSpPr>
        <p:spPr>
          <a:xfrm>
            <a:off x="9021151" y="1714121"/>
            <a:ext cx="3061257" cy="47604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CA1742-AAEF-9F46-B97B-FC1F79BF2D3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862"/>
          <a:stretch/>
        </p:blipFill>
        <p:spPr>
          <a:xfrm>
            <a:off x="11008758" y="536069"/>
            <a:ext cx="1017231" cy="107064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D1A5100-6BB9-974F-8C3D-5C36509E418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618" t="6037" r="14569" b="11134"/>
          <a:stretch/>
        </p:blipFill>
        <p:spPr>
          <a:xfrm>
            <a:off x="204464" y="1965439"/>
            <a:ext cx="993568" cy="130630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A69E250-CF49-7D46-9F21-96D7494BF55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47141" y="3654527"/>
            <a:ext cx="2379036" cy="154598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3DF0323-C7BF-664B-B9A4-23FC9157BABB}"/>
              </a:ext>
            </a:extLst>
          </p:cNvPr>
          <p:cNvSpPr txBox="1"/>
          <p:nvPr/>
        </p:nvSpPr>
        <p:spPr>
          <a:xfrm>
            <a:off x="6341130" y="5174255"/>
            <a:ext cx="2318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CIRCA – NAVSTA Newport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52E5CA4-FFC6-9147-9319-46DB99571A2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45353" y="1755679"/>
            <a:ext cx="2380824" cy="152372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BDAAD3B-44C4-904C-BB82-6ECBA9D58930}"/>
              </a:ext>
            </a:extLst>
          </p:cNvPr>
          <p:cNvSpPr txBox="1"/>
          <p:nvPr/>
        </p:nvSpPr>
        <p:spPr>
          <a:xfrm>
            <a:off x="3333957" y="4907514"/>
            <a:ext cx="2611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St. Croix, US Virgin Islands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4A1AD3B-FBE1-2E41-8B99-442BC6EDC831}"/>
              </a:ext>
            </a:extLst>
          </p:cNvPr>
          <p:cNvGrpSpPr>
            <a:grpSpLocks noChangeAspect="1"/>
          </p:cNvGrpSpPr>
          <p:nvPr/>
        </p:nvGrpSpPr>
        <p:grpSpPr>
          <a:xfrm>
            <a:off x="3198471" y="1936606"/>
            <a:ext cx="2916589" cy="2961047"/>
            <a:chOff x="5797547" y="1428899"/>
            <a:chExt cx="5270503" cy="5350842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DC5CD5C7-D9CC-9041-A143-14A2175742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797547" y="4988623"/>
              <a:ext cx="5270503" cy="1791118"/>
            </a:xfrm>
            <a:prstGeom prst="rect">
              <a:avLst/>
            </a:prstGeom>
            <a:ln>
              <a:solidFill>
                <a:schemeClr val="tx1">
                  <a:lumMod val="50000"/>
                </a:schemeClr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33F9A73-2133-B14D-83BF-DC00CBC5A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t="4696" b="2728"/>
            <a:stretch/>
          </p:blipFill>
          <p:spPr>
            <a:xfrm>
              <a:off x="5797547" y="1428899"/>
              <a:ext cx="5270502" cy="1791118"/>
            </a:xfrm>
            <a:prstGeom prst="rect">
              <a:avLst/>
            </a:prstGeom>
            <a:ln>
              <a:solidFill>
                <a:schemeClr val="tx1">
                  <a:lumMod val="50000"/>
                </a:schemeClr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4FEBD15B-B8B6-7F45-9C3C-23918B03A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797547" y="3220017"/>
              <a:ext cx="5270503" cy="1787847"/>
            </a:xfrm>
            <a:prstGeom prst="rect">
              <a:avLst/>
            </a:prstGeom>
            <a:ln>
              <a:solidFill>
                <a:schemeClr val="tx1">
                  <a:lumMod val="50000"/>
                </a:schemeClr>
              </a:solidFill>
            </a:ln>
          </p:spPr>
        </p:pic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DF900FE-B80E-144B-8CCF-AB075BCCB995}"/>
              </a:ext>
            </a:extLst>
          </p:cNvPr>
          <p:cNvSpPr txBox="1"/>
          <p:nvPr/>
        </p:nvSpPr>
        <p:spPr>
          <a:xfrm>
            <a:off x="6339554" y="3244334"/>
            <a:ext cx="2530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CIRCA - MCBH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Kāne'ohe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Bay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F68EDDE6-2510-2A51-E211-3CC4D31CA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7200" y="6400799"/>
            <a:ext cx="2844800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BF7EB3F-B109-41D5-8E8F-6AE139603F54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397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27A7B49-EBAA-40DE-A3FE-350B5EB60A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46503" y="571500"/>
            <a:ext cx="5488086" cy="6259693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softEdge rad="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BB00EA9-8A91-44B2-908C-FAD4C2636532}"/>
              </a:ext>
            </a:extLst>
          </p:cNvPr>
          <p:cNvSpPr txBox="1"/>
          <p:nvPr/>
        </p:nvSpPr>
        <p:spPr>
          <a:xfrm>
            <a:off x="268044" y="669521"/>
            <a:ext cx="48246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US Virgin Islands &amp;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2017 Hurricane Season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DFD0143-C87F-4281-9618-428414193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683" y="1971971"/>
            <a:ext cx="3709783" cy="4566942"/>
          </a:xfrm>
          <a:prstGeom prst="rect">
            <a:avLst/>
          </a:prstGeom>
          <a:ln w="25400">
            <a:solidFill>
              <a:srgbClr val="FF0000">
                <a:alpha val="90000"/>
              </a:srgbClr>
            </a:solidFill>
          </a:ln>
          <a:effectLst>
            <a:softEdge rad="0"/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6C2F097-F2BA-4016-8920-1526F96E331F}"/>
              </a:ext>
            </a:extLst>
          </p:cNvPr>
          <p:cNvSpPr txBox="1"/>
          <p:nvPr/>
        </p:nvSpPr>
        <p:spPr>
          <a:xfrm>
            <a:off x="1512691" y="3103603"/>
            <a:ext cx="149219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St. Thomas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C2569D-C0DA-41D8-B6F4-F559BC975C0A}"/>
              </a:ext>
            </a:extLst>
          </p:cNvPr>
          <p:cNvSpPr txBox="1"/>
          <p:nvPr/>
        </p:nvSpPr>
        <p:spPr>
          <a:xfrm>
            <a:off x="3118298" y="3104377"/>
            <a:ext cx="113075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St. John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33D0874-5779-4942-82C2-81C8DB263859}"/>
              </a:ext>
            </a:extLst>
          </p:cNvPr>
          <p:cNvSpPr/>
          <p:nvPr/>
        </p:nvSpPr>
        <p:spPr>
          <a:xfrm>
            <a:off x="9416934" y="5344443"/>
            <a:ext cx="321503" cy="4011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05D4383-51AB-4E34-98B8-48B22D49DBC3}"/>
              </a:ext>
            </a:extLst>
          </p:cNvPr>
          <p:cNvCxnSpPr>
            <a:cxnSpLocks/>
          </p:cNvCxnSpPr>
          <p:nvPr/>
        </p:nvCxnSpPr>
        <p:spPr>
          <a:xfrm flipH="1" flipV="1">
            <a:off x="4686466" y="1971971"/>
            <a:ext cx="5051971" cy="3372472"/>
          </a:xfrm>
          <a:prstGeom prst="line">
            <a:avLst/>
          </a:prstGeom>
          <a:ln w="28575">
            <a:solidFill>
              <a:srgbClr val="FF303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7BABAD6-988C-48C4-ADA1-3B32B401AD75}"/>
              </a:ext>
            </a:extLst>
          </p:cNvPr>
          <p:cNvCxnSpPr>
            <a:cxnSpLocks/>
          </p:cNvCxnSpPr>
          <p:nvPr/>
        </p:nvCxnSpPr>
        <p:spPr>
          <a:xfrm flipH="1">
            <a:off x="4686466" y="5745570"/>
            <a:ext cx="5051972" cy="793343"/>
          </a:xfrm>
          <a:prstGeom prst="line">
            <a:avLst/>
          </a:prstGeom>
          <a:ln w="28575">
            <a:solidFill>
              <a:srgbClr val="FF303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4B339C8-C27A-4B64-BA80-2CE7E03E94C5}"/>
              </a:ext>
            </a:extLst>
          </p:cNvPr>
          <p:cNvSpPr txBox="1"/>
          <p:nvPr/>
        </p:nvSpPr>
        <p:spPr>
          <a:xfrm>
            <a:off x="2322758" y="5160094"/>
            <a:ext cx="13642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St. Croix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81727679-0317-104B-BD7C-54F447D69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58400" y="6522946"/>
            <a:ext cx="21336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2831226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27A7B49-EBAA-40DE-A3FE-350B5EB60A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46503" y="571500"/>
            <a:ext cx="5488086" cy="6259693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softEdge rad="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BB00EA9-8A91-44B2-908C-FAD4C2636532}"/>
              </a:ext>
            </a:extLst>
          </p:cNvPr>
          <p:cNvSpPr txBox="1"/>
          <p:nvPr/>
        </p:nvSpPr>
        <p:spPr>
          <a:xfrm>
            <a:off x="268044" y="669521"/>
            <a:ext cx="48246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US Virgin Islands &amp;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2017 Hurricane Season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DFD0143-C87F-4281-9618-428414193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683" y="1971971"/>
            <a:ext cx="3709783" cy="4566942"/>
          </a:xfrm>
          <a:prstGeom prst="rect">
            <a:avLst/>
          </a:prstGeom>
          <a:ln w="25400">
            <a:solidFill>
              <a:srgbClr val="FF0000">
                <a:alpha val="90000"/>
              </a:srgbClr>
            </a:solidFill>
          </a:ln>
          <a:effectLst>
            <a:softEdge rad="0"/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6C2F097-F2BA-4016-8920-1526F96E331F}"/>
              </a:ext>
            </a:extLst>
          </p:cNvPr>
          <p:cNvSpPr txBox="1"/>
          <p:nvPr/>
        </p:nvSpPr>
        <p:spPr>
          <a:xfrm>
            <a:off x="1512691" y="3103603"/>
            <a:ext cx="149219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St. Thomas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C2569D-C0DA-41D8-B6F4-F559BC975C0A}"/>
              </a:ext>
            </a:extLst>
          </p:cNvPr>
          <p:cNvSpPr txBox="1"/>
          <p:nvPr/>
        </p:nvSpPr>
        <p:spPr>
          <a:xfrm>
            <a:off x="3118298" y="3104377"/>
            <a:ext cx="113075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St. John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E8A10BD-678D-4BBB-9258-F76C30E499CE}"/>
              </a:ext>
            </a:extLst>
          </p:cNvPr>
          <p:cNvPicPr>
            <a:picLocks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65513" y="4982710"/>
            <a:ext cx="1054710" cy="753442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24" name="Freeform 7">
            <a:extLst>
              <a:ext uri="{FF2B5EF4-FFF2-40B4-BE49-F238E27FC236}">
                <a16:creationId xmlns:a16="http://schemas.microsoft.com/office/drawing/2014/main" id="{F679F097-3FBB-497B-86E4-2F5688FC6F7A}"/>
              </a:ext>
            </a:extLst>
          </p:cNvPr>
          <p:cNvSpPr/>
          <p:nvPr/>
        </p:nvSpPr>
        <p:spPr>
          <a:xfrm>
            <a:off x="5488644" y="1274164"/>
            <a:ext cx="5149376" cy="4197246"/>
          </a:xfrm>
          <a:custGeom>
            <a:avLst/>
            <a:gdLst>
              <a:gd name="connsiteX0" fmla="*/ 5366479 w 5366479"/>
              <a:gd name="connsiteY0" fmla="*/ 4197246 h 4197246"/>
              <a:gd name="connsiteX1" fmla="*/ 4077325 w 5366479"/>
              <a:gd name="connsiteY1" fmla="*/ 4077325 h 4197246"/>
              <a:gd name="connsiteX2" fmla="*/ 2893102 w 5366479"/>
              <a:gd name="connsiteY2" fmla="*/ 3507698 h 4197246"/>
              <a:gd name="connsiteX3" fmla="*/ 464695 w 5366479"/>
              <a:gd name="connsiteY3" fmla="*/ 2533338 h 4197246"/>
              <a:gd name="connsiteX4" fmla="*/ 359764 w 5366479"/>
              <a:gd name="connsiteY4" fmla="*/ 1094282 h 4197246"/>
              <a:gd name="connsiteX5" fmla="*/ 0 w 5366479"/>
              <a:gd name="connsiteY5" fmla="*/ 0 h 419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66479" h="4197246">
                <a:moveTo>
                  <a:pt x="5366479" y="4197246"/>
                </a:moveTo>
                <a:cubicBezTo>
                  <a:pt x="4928016" y="4194748"/>
                  <a:pt x="4489554" y="4192250"/>
                  <a:pt x="4077325" y="4077325"/>
                </a:cubicBezTo>
                <a:cubicBezTo>
                  <a:pt x="3665096" y="3962400"/>
                  <a:pt x="3495207" y="3765029"/>
                  <a:pt x="2893102" y="3507698"/>
                </a:cubicBezTo>
                <a:cubicBezTo>
                  <a:pt x="2290997" y="3250367"/>
                  <a:pt x="886918" y="2935574"/>
                  <a:pt x="464695" y="2533338"/>
                </a:cubicBezTo>
                <a:cubicBezTo>
                  <a:pt x="42472" y="2131102"/>
                  <a:pt x="437213" y="1516505"/>
                  <a:pt x="359764" y="1094282"/>
                </a:cubicBezTo>
                <a:cubicBezTo>
                  <a:pt x="282315" y="672059"/>
                  <a:pt x="72452" y="197370"/>
                  <a:pt x="0" y="0"/>
                </a:cubicBezTo>
              </a:path>
            </a:pathLst>
          </a:custGeom>
          <a:noFill/>
          <a:ln w="38100">
            <a:solidFill>
              <a:srgbClr val="A50778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9BDEE5-9A8F-42F9-AD86-9C60481B1CF6}"/>
              </a:ext>
            </a:extLst>
          </p:cNvPr>
          <p:cNvSpPr txBox="1"/>
          <p:nvPr/>
        </p:nvSpPr>
        <p:spPr>
          <a:xfrm>
            <a:off x="6089650" y="2314678"/>
            <a:ext cx="1022728" cy="369332"/>
          </a:xfrm>
          <a:prstGeom prst="rect">
            <a:avLst/>
          </a:prstGeom>
          <a:solidFill>
            <a:schemeClr val="bg1"/>
          </a:solidFill>
          <a:effectLst>
            <a:softEdge rad="76200"/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Irma</a:t>
            </a:r>
          </a:p>
        </p:txBody>
      </p:sp>
      <p:sp>
        <p:nvSpPr>
          <p:cNvPr id="26" name="Freeform 30">
            <a:extLst>
              <a:ext uri="{FF2B5EF4-FFF2-40B4-BE49-F238E27FC236}">
                <a16:creationId xmlns:a16="http://schemas.microsoft.com/office/drawing/2014/main" id="{5A6271A4-9850-4F75-978E-E3711321FDE4}"/>
              </a:ext>
            </a:extLst>
          </p:cNvPr>
          <p:cNvSpPr/>
          <p:nvPr/>
        </p:nvSpPr>
        <p:spPr>
          <a:xfrm>
            <a:off x="1624292" y="2042470"/>
            <a:ext cx="3013023" cy="917064"/>
          </a:xfrm>
          <a:custGeom>
            <a:avLst/>
            <a:gdLst>
              <a:gd name="connsiteX0" fmla="*/ 3013023 w 3013023"/>
              <a:gd name="connsiteY0" fmla="*/ 917064 h 917064"/>
              <a:gd name="connsiteX1" fmla="*/ 1843791 w 3013023"/>
              <a:gd name="connsiteY1" fmla="*/ 647241 h 917064"/>
              <a:gd name="connsiteX2" fmla="*/ 0 w 3013023"/>
              <a:gd name="connsiteY2" fmla="*/ 2664 h 917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13023" h="917064">
                <a:moveTo>
                  <a:pt x="3013023" y="917064"/>
                </a:moveTo>
                <a:cubicBezTo>
                  <a:pt x="2679492" y="858352"/>
                  <a:pt x="2345961" y="799641"/>
                  <a:pt x="1843791" y="647241"/>
                </a:cubicBezTo>
                <a:cubicBezTo>
                  <a:pt x="1341620" y="494841"/>
                  <a:pt x="42472" y="-42307"/>
                  <a:pt x="0" y="2664"/>
                </a:cubicBezTo>
              </a:path>
            </a:pathLst>
          </a:custGeom>
          <a:noFill/>
          <a:ln w="38100">
            <a:solidFill>
              <a:srgbClr val="A50778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B7DA1C-7D5C-4D56-8745-961483FBF7A2}"/>
              </a:ext>
            </a:extLst>
          </p:cNvPr>
          <p:cNvSpPr txBox="1"/>
          <p:nvPr/>
        </p:nvSpPr>
        <p:spPr>
          <a:xfrm rot="1052475">
            <a:off x="2902889" y="2315431"/>
            <a:ext cx="732893" cy="307777"/>
          </a:xfrm>
          <a:prstGeom prst="rect">
            <a:avLst/>
          </a:prstGeom>
          <a:solidFill>
            <a:schemeClr val="bg1"/>
          </a:solidFill>
          <a:effectLst>
            <a:softEdge rad="76200"/>
          </a:effectLst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Sep 6-7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76996F4-BBC1-4141-B853-F22E8408F85C}"/>
              </a:ext>
            </a:extLst>
          </p:cNvPr>
          <p:cNvSpPr txBox="1"/>
          <p:nvPr/>
        </p:nvSpPr>
        <p:spPr>
          <a:xfrm rot="1118304">
            <a:off x="2377864" y="2062750"/>
            <a:ext cx="628698" cy="369332"/>
          </a:xfrm>
          <a:prstGeom prst="rect">
            <a:avLst/>
          </a:prstGeom>
          <a:solidFill>
            <a:schemeClr val="bg1"/>
          </a:solidFill>
          <a:effectLst>
            <a:softEdge rad="76200"/>
          </a:effectLst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Irma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F0A8D2-C8D3-435A-B20F-CA10207FAFA7}"/>
              </a:ext>
            </a:extLst>
          </p:cNvPr>
          <p:cNvSpPr txBox="1"/>
          <p:nvPr/>
        </p:nvSpPr>
        <p:spPr>
          <a:xfrm>
            <a:off x="2322758" y="5160094"/>
            <a:ext cx="13642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St. Croix</a:t>
            </a:r>
          </a:p>
        </p:txBody>
      </p:sp>
      <p:sp>
        <p:nvSpPr>
          <p:cNvPr id="21" name="Slide Number Placeholder 1">
            <a:extLst>
              <a:ext uri="{FF2B5EF4-FFF2-40B4-BE49-F238E27FC236}">
                <a16:creationId xmlns:a16="http://schemas.microsoft.com/office/drawing/2014/main" id="{F4804216-333D-5647-BF46-7E6CC9ED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58400" y="6522946"/>
            <a:ext cx="21336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2874355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27A7B49-EBAA-40DE-A3FE-350B5EB60A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46503" y="571500"/>
            <a:ext cx="5488086" cy="6259693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softEdge rad="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BB00EA9-8A91-44B2-908C-FAD4C2636532}"/>
              </a:ext>
            </a:extLst>
          </p:cNvPr>
          <p:cNvSpPr txBox="1"/>
          <p:nvPr/>
        </p:nvSpPr>
        <p:spPr>
          <a:xfrm>
            <a:off x="268044" y="669521"/>
            <a:ext cx="48246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1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US Virgin Islands &amp;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1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2017 Hurricane Season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DFD0143-C87F-4281-9618-428414193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683" y="1971971"/>
            <a:ext cx="3709783" cy="4566942"/>
          </a:xfrm>
          <a:prstGeom prst="rect">
            <a:avLst/>
          </a:prstGeom>
          <a:ln w="25400">
            <a:solidFill>
              <a:srgbClr val="FF0000">
                <a:alpha val="90000"/>
              </a:srgbClr>
            </a:solidFill>
          </a:ln>
          <a:effectLst>
            <a:softEdge rad="0"/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6C2F097-F2BA-4016-8920-1526F96E331F}"/>
              </a:ext>
            </a:extLst>
          </p:cNvPr>
          <p:cNvSpPr txBox="1"/>
          <p:nvPr/>
        </p:nvSpPr>
        <p:spPr>
          <a:xfrm>
            <a:off x="1512691" y="3103603"/>
            <a:ext cx="149219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St.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1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Thomas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C2569D-C0DA-41D8-B6F4-F559BC975C0A}"/>
              </a:ext>
            </a:extLst>
          </p:cNvPr>
          <p:cNvSpPr txBox="1"/>
          <p:nvPr/>
        </p:nvSpPr>
        <p:spPr>
          <a:xfrm>
            <a:off x="3118298" y="3104377"/>
            <a:ext cx="113075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1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St. John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6BE733-75DB-48B1-BFD7-249B15D4633E}"/>
              </a:ext>
            </a:extLst>
          </p:cNvPr>
          <p:cNvSpPr txBox="1"/>
          <p:nvPr/>
        </p:nvSpPr>
        <p:spPr>
          <a:xfrm>
            <a:off x="2322758" y="5160094"/>
            <a:ext cx="136426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1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St. Croix</a:t>
            </a:r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F679F097-3FBB-497B-86E4-2F5688FC6F7A}"/>
              </a:ext>
            </a:extLst>
          </p:cNvPr>
          <p:cNvSpPr/>
          <p:nvPr/>
        </p:nvSpPr>
        <p:spPr>
          <a:xfrm>
            <a:off x="5488644" y="1274164"/>
            <a:ext cx="5149376" cy="4197246"/>
          </a:xfrm>
          <a:custGeom>
            <a:avLst/>
            <a:gdLst>
              <a:gd name="connsiteX0" fmla="*/ 5366479 w 5366479"/>
              <a:gd name="connsiteY0" fmla="*/ 4197246 h 4197246"/>
              <a:gd name="connsiteX1" fmla="*/ 4077325 w 5366479"/>
              <a:gd name="connsiteY1" fmla="*/ 4077325 h 4197246"/>
              <a:gd name="connsiteX2" fmla="*/ 2893102 w 5366479"/>
              <a:gd name="connsiteY2" fmla="*/ 3507698 h 4197246"/>
              <a:gd name="connsiteX3" fmla="*/ 464695 w 5366479"/>
              <a:gd name="connsiteY3" fmla="*/ 2533338 h 4197246"/>
              <a:gd name="connsiteX4" fmla="*/ 359764 w 5366479"/>
              <a:gd name="connsiteY4" fmla="*/ 1094282 h 4197246"/>
              <a:gd name="connsiteX5" fmla="*/ 0 w 5366479"/>
              <a:gd name="connsiteY5" fmla="*/ 0 h 419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66479" h="4197246">
                <a:moveTo>
                  <a:pt x="5366479" y="4197246"/>
                </a:moveTo>
                <a:cubicBezTo>
                  <a:pt x="4928016" y="4194748"/>
                  <a:pt x="4489554" y="4192250"/>
                  <a:pt x="4077325" y="4077325"/>
                </a:cubicBezTo>
                <a:cubicBezTo>
                  <a:pt x="3665096" y="3962400"/>
                  <a:pt x="3495207" y="3765029"/>
                  <a:pt x="2893102" y="3507698"/>
                </a:cubicBezTo>
                <a:cubicBezTo>
                  <a:pt x="2290997" y="3250367"/>
                  <a:pt x="886918" y="2935574"/>
                  <a:pt x="464695" y="2533338"/>
                </a:cubicBezTo>
                <a:cubicBezTo>
                  <a:pt x="42472" y="2131102"/>
                  <a:pt x="437213" y="1516505"/>
                  <a:pt x="359764" y="1094282"/>
                </a:cubicBezTo>
                <a:cubicBezTo>
                  <a:pt x="282315" y="672059"/>
                  <a:pt x="72452" y="197370"/>
                  <a:pt x="0" y="0"/>
                </a:cubicBezTo>
              </a:path>
            </a:pathLst>
          </a:custGeom>
          <a:noFill/>
          <a:ln w="38100">
            <a:solidFill>
              <a:srgbClr val="A50778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9BDEE5-9A8F-42F9-AD86-9C60481B1CF6}"/>
              </a:ext>
            </a:extLst>
          </p:cNvPr>
          <p:cNvSpPr txBox="1"/>
          <p:nvPr/>
        </p:nvSpPr>
        <p:spPr>
          <a:xfrm>
            <a:off x="6089650" y="2314678"/>
            <a:ext cx="1022728" cy="369332"/>
          </a:xfrm>
          <a:prstGeom prst="rect">
            <a:avLst/>
          </a:prstGeom>
          <a:solidFill>
            <a:schemeClr val="bg1"/>
          </a:solidFill>
          <a:effectLst>
            <a:softEdge rad="76200"/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Irma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6C61C0-74C2-4CD4-9C9A-E3168AEAD036}"/>
              </a:ext>
            </a:extLst>
          </p:cNvPr>
          <p:cNvSpPr txBox="1"/>
          <p:nvPr/>
        </p:nvSpPr>
        <p:spPr>
          <a:xfrm>
            <a:off x="8820834" y="4491598"/>
            <a:ext cx="939091" cy="369332"/>
          </a:xfrm>
          <a:prstGeom prst="rect">
            <a:avLst/>
          </a:prstGeom>
          <a:solidFill>
            <a:schemeClr val="bg1"/>
          </a:solidFill>
          <a:effectLst>
            <a:softEdge rad="76200"/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Maria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8EB9759-349D-463D-81B4-98AA5C36B7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1894" y="4860930"/>
            <a:ext cx="2793196" cy="210404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21" name="Freeform 43">
            <a:extLst>
              <a:ext uri="{FF2B5EF4-FFF2-40B4-BE49-F238E27FC236}">
                <a16:creationId xmlns:a16="http://schemas.microsoft.com/office/drawing/2014/main" id="{ABFCEE7E-B988-4300-BBA4-35D1DD69AFB7}"/>
              </a:ext>
            </a:extLst>
          </p:cNvPr>
          <p:cNvSpPr/>
          <p:nvPr/>
        </p:nvSpPr>
        <p:spPr>
          <a:xfrm>
            <a:off x="7872589" y="717550"/>
            <a:ext cx="2735451" cy="5233546"/>
          </a:xfrm>
          <a:custGeom>
            <a:avLst/>
            <a:gdLst>
              <a:gd name="connsiteX0" fmla="*/ 2735451 w 2735451"/>
              <a:gd name="connsiteY0" fmla="*/ 5831174 h 5831174"/>
              <a:gd name="connsiteX1" fmla="*/ 1626179 w 2735451"/>
              <a:gd name="connsiteY1" fmla="*/ 5546360 h 5831174"/>
              <a:gd name="connsiteX2" fmla="*/ 831701 w 2735451"/>
              <a:gd name="connsiteY2" fmla="*/ 4766872 h 5831174"/>
              <a:gd name="connsiteX3" fmla="*/ 232094 w 2735451"/>
              <a:gd name="connsiteY3" fmla="*/ 3822492 h 5831174"/>
              <a:gd name="connsiteX4" fmla="*/ 7242 w 2735451"/>
              <a:gd name="connsiteY4" fmla="*/ 2518347 h 5831174"/>
              <a:gd name="connsiteX5" fmla="*/ 67202 w 2735451"/>
              <a:gd name="connsiteY5" fmla="*/ 524656 h 5831174"/>
              <a:gd name="connsiteX6" fmla="*/ 187123 w 2735451"/>
              <a:gd name="connsiteY6" fmla="*/ 239842 h 5831174"/>
              <a:gd name="connsiteX7" fmla="*/ 1296396 w 2735451"/>
              <a:gd name="connsiteY7" fmla="*/ 0 h 5831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5451" h="5831174">
                <a:moveTo>
                  <a:pt x="2735451" y="5831174"/>
                </a:moveTo>
                <a:cubicBezTo>
                  <a:pt x="2339461" y="5777459"/>
                  <a:pt x="1943471" y="5723744"/>
                  <a:pt x="1626179" y="5546360"/>
                </a:cubicBezTo>
                <a:cubicBezTo>
                  <a:pt x="1308887" y="5368976"/>
                  <a:pt x="1064048" y="5054183"/>
                  <a:pt x="831701" y="4766872"/>
                </a:cubicBezTo>
                <a:cubicBezTo>
                  <a:pt x="599354" y="4479561"/>
                  <a:pt x="369504" y="4197246"/>
                  <a:pt x="232094" y="3822492"/>
                </a:cubicBezTo>
                <a:cubicBezTo>
                  <a:pt x="94684" y="3447738"/>
                  <a:pt x="34724" y="3067986"/>
                  <a:pt x="7242" y="2518347"/>
                </a:cubicBezTo>
                <a:cubicBezTo>
                  <a:pt x="-20240" y="1968708"/>
                  <a:pt x="37222" y="904407"/>
                  <a:pt x="67202" y="524656"/>
                </a:cubicBezTo>
                <a:cubicBezTo>
                  <a:pt x="97182" y="144905"/>
                  <a:pt x="-17743" y="327285"/>
                  <a:pt x="187123" y="239842"/>
                </a:cubicBezTo>
                <a:cubicBezTo>
                  <a:pt x="391989" y="152399"/>
                  <a:pt x="1091530" y="39974"/>
                  <a:pt x="1296396" y="0"/>
                </a:cubicBezTo>
              </a:path>
            </a:pathLst>
          </a:custGeom>
          <a:noFill/>
          <a:ln w="38100">
            <a:solidFill>
              <a:srgbClr val="C57001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Freeform 44">
            <a:extLst>
              <a:ext uri="{FF2B5EF4-FFF2-40B4-BE49-F238E27FC236}">
                <a16:creationId xmlns:a16="http://schemas.microsoft.com/office/drawing/2014/main" id="{89867634-F37B-49D4-A80F-D3733C4F31B1}"/>
              </a:ext>
            </a:extLst>
          </p:cNvPr>
          <p:cNvSpPr/>
          <p:nvPr/>
        </p:nvSpPr>
        <p:spPr>
          <a:xfrm>
            <a:off x="1027151" y="4873053"/>
            <a:ext cx="3672590" cy="1603947"/>
          </a:xfrm>
          <a:custGeom>
            <a:avLst/>
            <a:gdLst>
              <a:gd name="connsiteX0" fmla="*/ 3672590 w 3672590"/>
              <a:gd name="connsiteY0" fmla="*/ 1603947 h 1603947"/>
              <a:gd name="connsiteX1" fmla="*/ 1319135 w 3672590"/>
              <a:gd name="connsiteY1" fmla="*/ 1214203 h 1603947"/>
              <a:gd name="connsiteX2" fmla="*/ 0 w 3672590"/>
              <a:gd name="connsiteY2" fmla="*/ 0 h 1603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72590" h="1603947">
                <a:moveTo>
                  <a:pt x="3672590" y="1603947"/>
                </a:moveTo>
                <a:cubicBezTo>
                  <a:pt x="2801911" y="1542737"/>
                  <a:pt x="1931233" y="1481527"/>
                  <a:pt x="1319135" y="1214203"/>
                </a:cubicBezTo>
                <a:cubicBezTo>
                  <a:pt x="707037" y="946879"/>
                  <a:pt x="353518" y="473439"/>
                  <a:pt x="0" y="0"/>
                </a:cubicBezTo>
              </a:path>
            </a:pathLst>
          </a:custGeom>
          <a:noFill/>
          <a:ln w="38100">
            <a:solidFill>
              <a:srgbClr val="C57001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7DA129E-D182-44D3-B654-518AC847117F}"/>
              </a:ext>
            </a:extLst>
          </p:cNvPr>
          <p:cNvSpPr txBox="1"/>
          <p:nvPr/>
        </p:nvSpPr>
        <p:spPr>
          <a:xfrm rot="559999">
            <a:off x="2785129" y="6277958"/>
            <a:ext cx="678391" cy="307777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Sep 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FF8B281-5332-4D33-848A-6F219B50F966}"/>
              </a:ext>
            </a:extLst>
          </p:cNvPr>
          <p:cNvSpPr txBox="1"/>
          <p:nvPr/>
        </p:nvSpPr>
        <p:spPr>
          <a:xfrm rot="1018492">
            <a:off x="2109307" y="6122474"/>
            <a:ext cx="752129" cy="369332"/>
          </a:xfrm>
          <a:prstGeom prst="rect">
            <a:avLst/>
          </a:prstGeom>
          <a:solidFill>
            <a:schemeClr val="bg1"/>
          </a:solidFill>
          <a:effectLst>
            <a:softEdge rad="76200"/>
          </a:effectLst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Maria</a:t>
            </a:r>
          </a:p>
        </p:txBody>
      </p:sp>
      <p:sp>
        <p:nvSpPr>
          <p:cNvPr id="27" name="Freeform 30">
            <a:extLst>
              <a:ext uri="{FF2B5EF4-FFF2-40B4-BE49-F238E27FC236}">
                <a16:creationId xmlns:a16="http://schemas.microsoft.com/office/drawing/2014/main" id="{AEDE46A4-85C3-4B11-B2F9-7FEFF7F1B9D4}"/>
              </a:ext>
            </a:extLst>
          </p:cNvPr>
          <p:cNvSpPr/>
          <p:nvPr/>
        </p:nvSpPr>
        <p:spPr>
          <a:xfrm>
            <a:off x="1624292" y="2042470"/>
            <a:ext cx="3013023" cy="917064"/>
          </a:xfrm>
          <a:custGeom>
            <a:avLst/>
            <a:gdLst>
              <a:gd name="connsiteX0" fmla="*/ 3013023 w 3013023"/>
              <a:gd name="connsiteY0" fmla="*/ 917064 h 917064"/>
              <a:gd name="connsiteX1" fmla="*/ 1843791 w 3013023"/>
              <a:gd name="connsiteY1" fmla="*/ 647241 h 917064"/>
              <a:gd name="connsiteX2" fmla="*/ 0 w 3013023"/>
              <a:gd name="connsiteY2" fmla="*/ 2664 h 917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13023" h="917064">
                <a:moveTo>
                  <a:pt x="3013023" y="917064"/>
                </a:moveTo>
                <a:cubicBezTo>
                  <a:pt x="2679492" y="858352"/>
                  <a:pt x="2345961" y="799641"/>
                  <a:pt x="1843791" y="647241"/>
                </a:cubicBezTo>
                <a:cubicBezTo>
                  <a:pt x="1341620" y="494841"/>
                  <a:pt x="42472" y="-42307"/>
                  <a:pt x="0" y="2664"/>
                </a:cubicBezTo>
              </a:path>
            </a:pathLst>
          </a:custGeom>
          <a:noFill/>
          <a:ln w="38100">
            <a:solidFill>
              <a:srgbClr val="A50778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E84C9A-A08F-478E-8FFF-165B738691E1}"/>
              </a:ext>
            </a:extLst>
          </p:cNvPr>
          <p:cNvSpPr txBox="1"/>
          <p:nvPr/>
        </p:nvSpPr>
        <p:spPr>
          <a:xfrm rot="1052475">
            <a:off x="2902889" y="2315431"/>
            <a:ext cx="732893" cy="307777"/>
          </a:xfrm>
          <a:prstGeom prst="rect">
            <a:avLst/>
          </a:prstGeom>
          <a:solidFill>
            <a:schemeClr val="bg1"/>
          </a:solidFill>
          <a:effectLst>
            <a:softEdge rad="76200"/>
          </a:effectLst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Sep 6-7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A750E2-9069-4C19-8B75-292F6A44E943}"/>
              </a:ext>
            </a:extLst>
          </p:cNvPr>
          <p:cNvSpPr txBox="1"/>
          <p:nvPr/>
        </p:nvSpPr>
        <p:spPr>
          <a:xfrm rot="1118304">
            <a:off x="2377864" y="2062750"/>
            <a:ext cx="628698" cy="369332"/>
          </a:xfrm>
          <a:prstGeom prst="rect">
            <a:avLst/>
          </a:prstGeom>
          <a:solidFill>
            <a:schemeClr val="bg1"/>
          </a:solidFill>
          <a:effectLst>
            <a:softEdge rad="76200"/>
          </a:effectLst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Irma</a:t>
            </a:r>
          </a:p>
        </p:txBody>
      </p:sp>
      <p:sp>
        <p:nvSpPr>
          <p:cNvPr id="31" name="Slide Number Placeholder 1">
            <a:extLst>
              <a:ext uri="{FF2B5EF4-FFF2-40B4-BE49-F238E27FC236}">
                <a16:creationId xmlns:a16="http://schemas.microsoft.com/office/drawing/2014/main" id="{C219282B-503B-E744-87C2-7DDA25E2B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58400" y="6522946"/>
            <a:ext cx="21336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690624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23D3D34-2CDE-154A-BFE8-0137530472E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25246" y="3285301"/>
            <a:ext cx="2572316" cy="31203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596033-E7AC-2A43-ADB5-8B798ED700C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4"/>
          <a:stretch/>
        </p:blipFill>
        <p:spPr>
          <a:xfrm>
            <a:off x="1629614" y="877332"/>
            <a:ext cx="2552402" cy="23423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2E2C2C-D8CB-6E46-B331-CC333B18109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32866" y="4533583"/>
            <a:ext cx="2079462" cy="19171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D55598-FA94-F44D-81F6-76526FF74E7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42921" y="866917"/>
            <a:ext cx="6271460" cy="35963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BDD5EB-6A3A-7840-9BD2-1803A33E0F9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64836" y="4533583"/>
            <a:ext cx="4149545" cy="1917112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09957AB1-4C5E-DB4B-B156-4E1E330812A6}"/>
              </a:ext>
            </a:extLst>
          </p:cNvPr>
          <p:cNvSpPr txBox="1">
            <a:spLocks/>
          </p:cNvSpPr>
          <p:nvPr/>
        </p:nvSpPr>
        <p:spPr bwMode="auto">
          <a:xfrm>
            <a:off x="1786576" y="208628"/>
            <a:ext cx="8881424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20" tIns="45663" rIns="91320" bIns="4566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+mj-lt"/>
                <a:ea typeface="ＭＳ Ｐゴシック" pitchFamily="-111" charset="-128"/>
                <a:cs typeface="ＭＳ Ｐゴシック" pitchFamily="-111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  <a:ea typeface="ＭＳ Ｐゴシック" pitchFamily="-111" charset="-128"/>
                <a:cs typeface="ＭＳ Ｐゴシック" pitchFamily="-111" charset="-128"/>
              </a:defRPr>
            </a:lvl5pPr>
            <a:lvl6pPr marL="456609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6pPr>
            <a:lvl7pPr marL="913222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7pPr>
            <a:lvl8pPr marL="1369840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8pPr>
            <a:lvl9pPr marL="1826451" algn="ctr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itchFamily="-111" charset="-128"/>
              </a:rPr>
              <a:t>Following Hurricanes Irma and Maria </a:t>
            </a:r>
          </a:p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ysClr val="windowText" lastClr="000000"/>
                </a:solidFill>
                <a:latin typeface="Calibri"/>
              </a:rPr>
              <a:t>NPS was asked by FEMA to help if we could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ＭＳ Ｐゴシック" pitchFamily="-111" charset="-128"/>
            </a:endParaRP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83026208-A6AF-B64A-A585-76A26EFD4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58400" y="6522946"/>
            <a:ext cx="21336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1734845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Four Notions of Resilience*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9113" y="957264"/>
            <a:ext cx="10898659" cy="3129827"/>
          </a:xfrm>
        </p:spPr>
        <p:txBody>
          <a:bodyPr>
            <a:normAutofit/>
          </a:bodyPr>
          <a:lstStyle/>
          <a:p>
            <a:pPr marL="514350" indent="-514350">
              <a:spcBef>
                <a:spcPts val="1176"/>
              </a:spcBef>
              <a:buFont typeface="+mj-lt"/>
              <a:buAutoNum type="arabicPeriod"/>
            </a:pPr>
            <a:r>
              <a:rPr lang="en-US" b="1" dirty="0">
                <a:ea typeface="Helvetica Neue" panose="02000503000000020004" pitchFamily="2" charset="0"/>
                <a:cs typeface="Helvetica Neue" panose="02000503000000020004" pitchFamily="2" charset="0"/>
              </a:rPr>
              <a:t>Rebound</a:t>
            </a:r>
            <a:r>
              <a:rPr lang="en-US" dirty="0">
                <a:ea typeface="Helvetica Neue" panose="02000503000000020004" pitchFamily="2" charset="0"/>
                <a:cs typeface="Helvetica Neue" panose="02000503000000020004" pitchFamily="2" charset="0"/>
              </a:rPr>
              <a:t> from traumatic events</a:t>
            </a:r>
          </a:p>
          <a:p>
            <a:pPr marL="514350" indent="-514350">
              <a:spcBef>
                <a:spcPts val="1176"/>
              </a:spcBef>
              <a:buFont typeface="+mj-lt"/>
              <a:buAutoNum type="arabicPeriod"/>
            </a:pPr>
            <a:r>
              <a:rPr lang="en-US" b="1" dirty="0">
                <a:ea typeface="Helvetica Neue" panose="02000503000000020004" pitchFamily="2" charset="0"/>
                <a:cs typeface="Helvetica Neue" panose="02000503000000020004" pitchFamily="2" charset="0"/>
              </a:rPr>
              <a:t>Robust</a:t>
            </a:r>
            <a:r>
              <a:rPr lang="en-US" dirty="0">
                <a:ea typeface="Helvetica Neue" panose="02000503000000020004" pitchFamily="2" charset="0"/>
                <a:cs typeface="Helvetica Neue" panose="02000503000000020004" pitchFamily="2" charset="0"/>
              </a:rPr>
              <a:t> in the ability to adapt from well-modeled disruptions</a:t>
            </a:r>
          </a:p>
          <a:p>
            <a:pPr marL="514350" indent="-514350">
              <a:spcBef>
                <a:spcPts val="1176"/>
              </a:spcBef>
              <a:buFont typeface="+mj-lt"/>
              <a:buAutoNum type="arabicPeriod" startAt="3"/>
            </a:pPr>
            <a:r>
              <a:rPr lang="en-US" b="1" dirty="0">
                <a:ea typeface="Helvetica Neue" panose="02000503000000020004" pitchFamily="2" charset="0"/>
                <a:cs typeface="Helvetica Neue" panose="02000503000000020004" pitchFamily="2" charset="0"/>
              </a:rPr>
              <a:t>Graceful Extensibility </a:t>
            </a:r>
            <a:r>
              <a:rPr lang="en-US" dirty="0">
                <a:ea typeface="Helvetica Neue" panose="02000503000000020004" pitchFamily="2" charset="0"/>
                <a:cs typeface="Helvetica Neue" panose="02000503000000020004" pitchFamily="2" charset="0"/>
              </a:rPr>
              <a:t>= the capacity to stretch/extend near and beyond system boundaries</a:t>
            </a:r>
          </a:p>
          <a:p>
            <a:pPr marL="514350" indent="-514350">
              <a:spcBef>
                <a:spcPts val="1176"/>
              </a:spcBef>
              <a:buFont typeface="+mj-lt"/>
              <a:buAutoNum type="arabicPeriod" startAt="3"/>
            </a:pPr>
            <a:r>
              <a:rPr lang="en-US" b="1" dirty="0">
                <a:ea typeface="Helvetica Neue" panose="02000503000000020004" pitchFamily="2" charset="0"/>
                <a:cs typeface="Helvetica Neue" panose="02000503000000020004" pitchFamily="2" charset="0"/>
              </a:rPr>
              <a:t>Sustained Adaptability </a:t>
            </a:r>
            <a:r>
              <a:rPr lang="en-US" dirty="0">
                <a:ea typeface="Helvetica Neue" panose="02000503000000020004" pitchFamily="2" charset="0"/>
                <a:cs typeface="Helvetica Neue" panose="02000503000000020004" pitchFamily="2" charset="0"/>
              </a:rPr>
              <a:t>= manage adaptive capacities (via architectures, rules of governance) near hard limits in tradeoff spaces</a:t>
            </a:r>
          </a:p>
          <a:p>
            <a:endParaRPr lang="en-US" dirty="0"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dirty="0"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dirty="0"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08135" y="4403227"/>
            <a:ext cx="10175730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D.D. Woods, 2015, “Four concepts for resilience and the implications for the future of resilience engineering,” Reliability Engineering and System Safety 141: 5-9.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See also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Sharkey TC,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Nurre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Pinkley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SG, Eisenberg DA, Alderson DL. "In search of network resilience: An optimization-based view,"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2020;1-30. https://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doi.org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/10.1002/net.21996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4BAC76-9498-5DC8-500B-6CC7BC1CCAA9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1214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id="{839358BE-FD65-4BA8-8840-91ECAA5B55C8}"/>
              </a:ext>
            </a:extLst>
          </p:cNvPr>
          <p:cNvSpPr/>
          <p:nvPr/>
        </p:nvSpPr>
        <p:spPr>
          <a:xfrm>
            <a:off x="1773734" y="2052824"/>
            <a:ext cx="3069771" cy="768403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BC6BBD0-538A-4EF2-AD97-FF5B0A47AAFE}"/>
              </a:ext>
            </a:extLst>
          </p:cNvPr>
          <p:cNvSpPr/>
          <p:nvPr/>
        </p:nvSpPr>
        <p:spPr>
          <a:xfrm>
            <a:off x="7381216" y="2052824"/>
            <a:ext cx="3056262" cy="768403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9ED1A-8C73-4808-AC15-22D5C7D91A56}"/>
              </a:ext>
            </a:extLst>
          </p:cNvPr>
          <p:cNvSpPr txBox="1"/>
          <p:nvPr/>
        </p:nvSpPr>
        <p:spPr>
          <a:xfrm>
            <a:off x="4931806" y="865992"/>
            <a:ext cx="2370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Stressful Event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58E947-9077-4621-AB29-BF154162D8F0}"/>
              </a:ext>
            </a:extLst>
          </p:cNvPr>
          <p:cNvSpPr txBox="1"/>
          <p:nvPr/>
        </p:nvSpPr>
        <p:spPr>
          <a:xfrm>
            <a:off x="2499326" y="865992"/>
            <a:ext cx="1618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Pre-Event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B38F9-BBA9-4293-BE64-68537B8DCA6F}"/>
              </a:ext>
            </a:extLst>
          </p:cNvPr>
          <p:cNvSpPr txBox="1"/>
          <p:nvPr/>
        </p:nvSpPr>
        <p:spPr>
          <a:xfrm>
            <a:off x="8147692" y="865992"/>
            <a:ext cx="1763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Post-Event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A7537E-916F-4F90-B60F-3CD448412EA1}"/>
              </a:ext>
            </a:extLst>
          </p:cNvPr>
          <p:cNvSpPr txBox="1"/>
          <p:nvPr/>
        </p:nvSpPr>
        <p:spPr>
          <a:xfrm>
            <a:off x="1773734" y="2944173"/>
            <a:ext cx="397736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Robustness: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continues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function as intended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Extensibility: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function stretches to support new needs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33C540-BD32-4C10-8FD2-10BFDA6499C5}"/>
              </a:ext>
            </a:extLst>
          </p:cNvPr>
          <p:cNvSpPr txBox="1"/>
          <p:nvPr/>
        </p:nvSpPr>
        <p:spPr>
          <a:xfrm>
            <a:off x="1754525" y="1744953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CE479D-E61F-4900-B0B1-FFD021195414}"/>
              </a:ext>
            </a:extLst>
          </p:cNvPr>
          <p:cNvSpPr txBox="1"/>
          <p:nvPr/>
        </p:nvSpPr>
        <p:spPr>
          <a:xfrm>
            <a:off x="7381219" y="2944173"/>
            <a:ext cx="329644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Rebound: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returns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previous 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4. Adaptability: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changes to function in new ways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27D06B8F-F1D8-4A42-84A0-F998FF2D95EC}"/>
              </a:ext>
            </a:extLst>
          </p:cNvPr>
          <p:cNvSpPr txBox="1">
            <a:spLocks noChangeArrowheads="1"/>
          </p:cNvSpPr>
          <p:nvPr/>
        </p:nvSpPr>
        <p:spPr>
          <a:xfrm>
            <a:off x="1524000" y="136942"/>
            <a:ext cx="9144000" cy="6858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Arial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Four key concepts of resilience</a:t>
            </a:r>
            <a:endParaRPr kumimoji="0" lang="en-US" sz="32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675320-8506-485C-9398-5EA6E8DB6A0B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096000" y="1389212"/>
            <a:ext cx="21131" cy="2869967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xplosion: 8 Points 2">
            <a:extLst>
              <a:ext uri="{FF2B5EF4-FFF2-40B4-BE49-F238E27FC236}">
                <a16:creationId xmlns:a16="http://schemas.microsoft.com/office/drawing/2014/main" id="{543854CF-60A3-47E8-BA89-0AE9B5D9E8AA}"/>
              </a:ext>
            </a:extLst>
          </p:cNvPr>
          <p:cNvSpPr/>
          <p:nvPr/>
        </p:nvSpPr>
        <p:spPr>
          <a:xfrm>
            <a:off x="5070181" y="1530310"/>
            <a:ext cx="2093900" cy="1813431"/>
          </a:xfrm>
          <a:prstGeom prst="irregularSeal1">
            <a:avLst/>
          </a:prstGeom>
          <a:solidFill>
            <a:srgbClr val="FFB2B2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ABDF27-7EB5-0B42-975A-955B1FF3F04D}"/>
              </a:ext>
            </a:extLst>
          </p:cNvPr>
          <p:cNvSpPr txBox="1"/>
          <p:nvPr/>
        </p:nvSpPr>
        <p:spPr>
          <a:xfrm>
            <a:off x="1773733" y="6259232"/>
            <a:ext cx="8394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Woods, David D. "Four concepts for resilience and the implications for the future of resilience engineering." Reliability Engineering &amp; System Safety 141 (2015): 5-9.</a:t>
            </a:r>
          </a:p>
        </p:txBody>
      </p:sp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1C35EE30-A7A8-FE23-95D4-302565327755}"/>
              </a:ext>
            </a:extLst>
          </p:cNvPr>
          <p:cNvSpPr txBox="1">
            <a:spLocks/>
          </p:cNvSpPr>
          <p:nvPr/>
        </p:nvSpPr>
        <p:spPr>
          <a:xfrm>
            <a:off x="9941958" y="6474618"/>
            <a:ext cx="213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E6F70E-7E2D-224A-B1D0-612C1F4A63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itchFamily="-11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itchFamily="-11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3647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1_Office Theme">
  <a:themeElements>
    <a:clrScheme name="Bridg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B9CDE4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9041</TotalTime>
  <Words>1347</Words>
  <Application>Microsoft Macintosh PowerPoint</Application>
  <PresentationFormat>Widescreen</PresentationFormat>
  <Paragraphs>259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ＭＳ Ｐゴシック</vt:lpstr>
      <vt:lpstr>Arial</vt:lpstr>
      <vt:lpstr>Calibri</vt:lpstr>
      <vt:lpstr>Calibri Light</vt:lpstr>
      <vt:lpstr>Comic Sans MS</vt:lpstr>
      <vt:lpstr>Helvetica Neue</vt:lpstr>
      <vt:lpstr>Poppins</vt:lpstr>
      <vt:lpstr>Times New Roman</vt:lpstr>
      <vt:lpstr>Office Theme</vt:lpstr>
      <vt:lpstr>1_Office Theme</vt:lpstr>
      <vt:lpstr>21_Office Theme</vt:lpstr>
      <vt:lpstr>Four Notions of Resilience (And why it matters)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Four Notions of Resilience*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Messages</vt:lpstr>
      <vt:lpstr>For more information</vt:lpstr>
      <vt:lpstr>Contact 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Alderson, David (Dave) (CIV)</dc:creator>
  <cp:lastModifiedBy>Alderson, David (Dave) (CIV)</cp:lastModifiedBy>
  <cp:revision>124</cp:revision>
  <dcterms:created xsi:type="dcterms:W3CDTF">2023-06-06T18:20:45Z</dcterms:created>
  <dcterms:modified xsi:type="dcterms:W3CDTF">2024-04-25T16:31:25Z</dcterms:modified>
</cp:coreProperties>
</file>

<file path=docProps/thumbnail.jpeg>
</file>